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5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3" r:id="rId5"/>
    <p:sldId id="262" r:id="rId6"/>
    <p:sldId id="284" r:id="rId7"/>
    <p:sldId id="285" r:id="rId8"/>
    <p:sldId id="288" r:id="rId9"/>
    <p:sldId id="287" r:id="rId10"/>
    <p:sldId id="286" r:id="rId11"/>
    <p:sldId id="290" r:id="rId12"/>
    <p:sldId id="291" r:id="rId13"/>
    <p:sldId id="273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3" r:id="rId24"/>
    <p:sldId id="305" r:id="rId25"/>
    <p:sldId id="302" r:id="rId26"/>
    <p:sldId id="306" r:id="rId27"/>
    <p:sldId id="301" r:id="rId28"/>
    <p:sldId id="307" r:id="rId29"/>
    <p:sldId id="304" r:id="rId30"/>
    <p:sldId id="308" r:id="rId31"/>
    <p:sldId id="309" r:id="rId32"/>
    <p:sldId id="310" r:id="rId33"/>
    <p:sldId id="314" r:id="rId34"/>
    <p:sldId id="311" r:id="rId35"/>
    <p:sldId id="315" r:id="rId36"/>
    <p:sldId id="312" r:id="rId37"/>
    <p:sldId id="313" r:id="rId38"/>
    <p:sldId id="316" r:id="rId39"/>
    <p:sldId id="317" r:id="rId40"/>
    <p:sldId id="318" r:id="rId41"/>
    <p:sldId id="289" r:id="rId42"/>
    <p:sldId id="320" r:id="rId43"/>
    <p:sldId id="319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4F93"/>
    <a:srgbClr val="ED5AB3"/>
    <a:srgbClr val="1640D6"/>
    <a:srgbClr val="001B79"/>
    <a:srgbClr val="1C4D9C"/>
    <a:srgbClr val="94B4DB"/>
    <a:srgbClr val="7698D4"/>
    <a:srgbClr val="2C4E8C"/>
    <a:srgbClr val="3965B5"/>
    <a:srgbClr val="3864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A168BA-AA15-4457-8B43-3529E131CFA1}" v="171" dt="2023-10-16T10:27:20.0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66" autoAdjust="0"/>
    <p:restoredTop sz="94660"/>
  </p:normalViewPr>
  <p:slideViewPr>
    <p:cSldViewPr snapToGrid="0">
      <p:cViewPr varScale="1">
        <p:scale>
          <a:sx n="77" d="100"/>
          <a:sy n="77" d="100"/>
        </p:scale>
        <p:origin x="7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79CF92-DDED-BA6F-5C98-FB5B88847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F65F59-5FEA-2043-07E5-DB4D6C4E8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13344A-B87B-13D8-21CE-E1BCA7EED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C55F7-E13D-429A-A7A8-BA1D29C8D9F9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1DCD72-0910-4EE2-8EA8-35112A00D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BDA05F-BADF-BD3C-CADA-04E5CADA9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A1AF-60B3-4B59-A92B-B077F884D9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317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421624-E9CE-169B-E23D-C582A6D2F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C941DC-04A3-21F4-CFF0-9E5C1C6DB3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9CE841-C19B-4FFD-79B8-D5B38EE55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C55F7-E13D-429A-A7A8-BA1D29C8D9F9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E0E9F5-8CD7-FD62-B5EF-F04343137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5679CD-5F79-5A9B-A279-269442B0A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A1AF-60B3-4B59-A92B-B077F884D9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67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17E34C9-D50D-480D-AD59-8A3F946E32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4E0030-554A-62CB-E78C-2FFC2A86B0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67C638-AC42-F0B5-2215-75CF64531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C55F7-E13D-429A-A7A8-BA1D29C8D9F9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99D6D5-CA03-A057-AA20-AF4518E0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DDD32E-1C03-BBD6-06EB-E01A6A420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A1AF-60B3-4B59-A92B-B077F884D9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791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CAF93E-AF22-EE04-B63D-8499BB0EF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43907C-1C3F-B064-6997-63A1298C9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9C116E-608B-20CA-E4AB-9A76B367E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C55F7-E13D-429A-A7A8-BA1D29C8D9F9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10CF20-6052-88EE-D785-BC925EE6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593728-4F79-8235-70CA-AF528A3BB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A1AF-60B3-4B59-A92B-B077F884D9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28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DCF60-5C06-0CFF-72D7-6ECA3786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ABCCF8-503E-2D67-5FEE-D862D7E0B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716E85-9880-2875-2B98-FA9846CED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C55F7-E13D-429A-A7A8-BA1D29C8D9F9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5A2124-F342-8F6B-9AA6-88242E2D7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B158F7-834A-7C59-CBBC-9732FD793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A1AF-60B3-4B59-A92B-B077F884D9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560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CA8811-0E4C-68DF-03B0-C76BDC3A9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14B348-EFE2-A031-3A48-D3669974B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A1B357-2D6C-53EB-AFCF-99057F4E4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B628D7-15EB-B89E-00E6-81B00CA29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C55F7-E13D-429A-A7A8-BA1D29C8D9F9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984DB1-715E-B8EF-AB33-E383249E6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0C827F-5B67-5A4A-6AA2-C608D1F4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A1AF-60B3-4B59-A92B-B077F884D9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482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E3B000-22AA-42E0-7A16-A803400DC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D86A52-FE60-E14F-730F-7C19D1285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9ADC29-7ABE-2453-FD7B-7759AC302B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19287D-3FE6-F36F-8A72-8751ACEDFD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922CF8C-2D5E-3418-C9F9-E35F62C219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D59EA76-8EF5-5481-F1EB-7947A9255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C55F7-E13D-429A-A7A8-BA1D29C8D9F9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8CBFFEF-7DC8-DD7D-9219-C63D48132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7844F31-4E74-20E8-2A54-B357A6AFD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A1AF-60B3-4B59-A92B-B077F884D9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935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ACA35C-9C6C-891B-088C-7B202D878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A14A1FA-FC49-2311-43F3-974767C70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C55F7-E13D-429A-A7A8-BA1D29C8D9F9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85E7457-5E59-1B86-3B8D-EEC45631D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130F83-1729-7CDA-866E-6D78FDDDE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A1AF-60B3-4B59-A92B-B077F884D9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861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AC369D2-3683-1003-5F9F-384CB3F63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C55F7-E13D-429A-A7A8-BA1D29C8D9F9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F2E24D7-B309-18A8-47EE-7D161A797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B0B80C-81F8-AA78-C2C8-F3820A80E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A1AF-60B3-4B59-A92B-B077F884D9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235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64ABB-E17F-3340-3155-2C6F850FD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10440B-0727-EE65-3DB0-49E87FE20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1C6847-D09C-10C2-E55D-0D31F13B92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E05014-EC65-1BBF-65B4-8B40D5F5E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C55F7-E13D-429A-A7A8-BA1D29C8D9F9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BC2791-E5B9-1D5A-7517-504C40F24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B06284-99E7-3C99-E729-5A8A6D386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A1AF-60B3-4B59-A92B-B077F884D9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076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05E29F-BBD3-4E65-7333-85112187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5C71C42-D7B5-1994-2363-8B556D039D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75CE23-2D44-05F7-9375-147CB0043D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9C447F-E2A7-822E-56C3-534B742CE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C55F7-E13D-429A-A7A8-BA1D29C8D9F9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952D1A-1922-6DB8-42AD-A998B9F2C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74B9D4-F84A-456F-9809-391D9ADCB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5A1AF-60B3-4B59-A92B-B077F884D9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171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B5B2999-2DCC-A0F1-4F47-5D962828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532DE7-2C4D-0396-E006-CC26B0F40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8B5BE4-7A5C-C242-7BFF-F58C420647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C55F7-E13D-429A-A7A8-BA1D29C8D9F9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7586C-1664-AB4F-F24B-E221263809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65D545-6DA7-6266-67F9-98CD19045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5A1AF-60B3-4B59-A92B-B077F884D9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615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0.png"/><Relationship Id="rId4" Type="http://schemas.openxmlformats.org/officeDocument/2006/relationships/image" Target="../media/image25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sv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4" Type="http://schemas.openxmlformats.org/officeDocument/2006/relationships/image" Target="../media/image4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namu.wiki/w/MySQL" TargetMode="External"/><Relationship Id="rId3" Type="http://schemas.openxmlformats.org/officeDocument/2006/relationships/hyperlink" Target="https://www.data.go.kr/data/15000799/openapi.do" TargetMode="External"/><Relationship Id="rId7" Type="http://schemas.openxmlformats.org/officeDocument/2006/relationships/hyperlink" Target="https://namu.wiki/w/Python" TargetMode="External"/><Relationship Id="rId2" Type="http://schemas.openxmlformats.org/officeDocument/2006/relationships/hyperlink" Target="https://www.lost112.go.kr/find/findList.d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ata.seoul.go.kr/dataList/OA-15490/S/1/datasetView.do;jsessionid=5C7E2DBDE2187087318AF3D93179406B.new_portal-svr-21" TargetMode="External"/><Relationship Id="rId5" Type="http://schemas.openxmlformats.org/officeDocument/2006/relationships/hyperlink" Target="https://www.seoul.go.kr/v2012/find.html?tr_code=citizen" TargetMode="External"/><Relationship Id="rId4" Type="http://schemas.openxmlformats.org/officeDocument/2006/relationships/hyperlink" Target="https://twitter.com/koreadataportal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6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D9F97B8-0668-32D3-2A94-ADE7B8608FB5}"/>
              </a:ext>
            </a:extLst>
          </p:cNvPr>
          <p:cNvSpPr/>
          <p:nvPr/>
        </p:nvSpPr>
        <p:spPr>
          <a:xfrm rot="10800000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1B79">
                  <a:alpha val="81961"/>
                </a:srgbClr>
              </a:gs>
              <a:gs pos="33000">
                <a:srgbClr val="1640D6">
                  <a:alpha val="23922"/>
                </a:srgbClr>
              </a:gs>
              <a:gs pos="66000">
                <a:srgbClr val="ED5AB3">
                  <a:alpha val="28627"/>
                </a:srgbClr>
              </a:gs>
              <a:gs pos="100000">
                <a:srgbClr val="ED5AB3">
                  <a:alpha val="81961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E49E59-29CA-FC80-1903-D3991BEF9578}"/>
              </a:ext>
            </a:extLst>
          </p:cNvPr>
          <p:cNvSpPr txBox="1"/>
          <p:nvPr/>
        </p:nvSpPr>
        <p:spPr>
          <a:xfrm>
            <a:off x="8768476" y="6381095"/>
            <a:ext cx="3571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견명조" panose="02030600000101010101" pitchFamily="18" charset="-127"/>
                <a:ea typeface="HY견명조" panose="02030600000101010101" pitchFamily="18" charset="-127"/>
              </a:rPr>
              <a:t>발표자</a:t>
            </a:r>
            <a:r>
              <a:rPr lang="en-US" altLang="ko-KR" sz="2000" dirty="0">
                <a:latin typeface="HY견명조" panose="02030600000101010101" pitchFamily="18" charset="-127"/>
                <a:ea typeface="HY견명조" panose="02030600000101010101" pitchFamily="18" charset="-127"/>
              </a:rPr>
              <a:t>: </a:t>
            </a:r>
            <a:r>
              <a:rPr lang="ko-KR" altLang="en-US" sz="2000" dirty="0">
                <a:latin typeface="HY견명조" panose="02030600000101010101" pitchFamily="18" charset="-127"/>
                <a:ea typeface="HY견명조" panose="02030600000101010101" pitchFamily="18" charset="-127"/>
              </a:rPr>
              <a:t>김영조</a:t>
            </a:r>
            <a:r>
              <a:rPr lang="en-US" altLang="ko-KR" sz="2000" dirty="0">
                <a:latin typeface="HY견명조" panose="02030600000101010101" pitchFamily="18" charset="-127"/>
                <a:ea typeface="HY견명조" panose="02030600000101010101" pitchFamily="18" charset="-127"/>
              </a:rPr>
              <a:t>(20220832)</a:t>
            </a:r>
            <a:endParaRPr lang="ko-KR" altLang="en-US" sz="20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53D004-2974-D6A0-5CB1-0D61DCE49781}"/>
              </a:ext>
            </a:extLst>
          </p:cNvPr>
          <p:cNvSpPr txBox="1"/>
          <p:nvPr/>
        </p:nvSpPr>
        <p:spPr>
          <a:xfrm>
            <a:off x="3016578" y="3317656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분실물 정보 제공 </a:t>
            </a:r>
            <a:r>
              <a:rPr lang="en-US" altLang="ko-KR" sz="4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APP</a:t>
            </a:r>
            <a:endParaRPr lang="ko-KR" altLang="en-US" sz="4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083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A6F28E98-E9FF-16B1-62D9-935D769588EB}"/>
              </a:ext>
            </a:extLst>
          </p:cNvPr>
          <p:cNvSpPr/>
          <p:nvPr/>
        </p:nvSpPr>
        <p:spPr>
          <a:xfrm>
            <a:off x="-943753" y="-457590"/>
            <a:ext cx="2590800" cy="2628900"/>
          </a:xfrm>
          <a:prstGeom prst="ellipse">
            <a:avLst/>
          </a:prstGeom>
          <a:solidFill>
            <a:srgbClr val="3965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F77C5F-4513-108F-4DA4-FA741030D805}"/>
              </a:ext>
            </a:extLst>
          </p:cNvPr>
          <p:cNvSpPr txBox="1"/>
          <p:nvPr/>
        </p:nvSpPr>
        <p:spPr>
          <a:xfrm>
            <a:off x="0" y="-223930"/>
            <a:ext cx="1514475" cy="1879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  <a:endParaRPr lang="ko-KR" altLang="en-US" sz="8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HY헤드라인M" panose="02030600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B3ED7B-83C8-154F-617C-803186D79236}"/>
              </a:ext>
            </a:extLst>
          </p:cNvPr>
          <p:cNvCxnSpPr>
            <a:cxnSpLocks/>
          </p:cNvCxnSpPr>
          <p:nvPr/>
        </p:nvCxnSpPr>
        <p:spPr>
          <a:xfrm>
            <a:off x="5153891" y="870430"/>
            <a:ext cx="7038109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4DC4912-36E5-E40C-D45F-0E0DA198C807}"/>
              </a:ext>
            </a:extLst>
          </p:cNvPr>
          <p:cNvSpPr txBox="1"/>
          <p:nvPr/>
        </p:nvSpPr>
        <p:spPr>
          <a:xfrm>
            <a:off x="1714519" y="639513"/>
            <a:ext cx="3347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목표 애플리케이션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5444EB2-B411-4459-6BB1-E5E93B010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5"/>
          <a:stretch/>
        </p:blipFill>
        <p:spPr>
          <a:xfrm>
            <a:off x="1091989" y="2733744"/>
            <a:ext cx="4425369" cy="17569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462E7EC-660F-E3E7-8FE9-537167A13D2E}"/>
              </a:ext>
            </a:extLst>
          </p:cNvPr>
          <p:cNvSpPr txBox="1"/>
          <p:nvPr/>
        </p:nvSpPr>
        <p:spPr>
          <a:xfrm>
            <a:off x="7227141" y="3968078"/>
            <a:ext cx="6237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대중교통 통합 분실물센터</a:t>
            </a:r>
          </a:p>
        </p:txBody>
      </p:sp>
      <p:pic>
        <p:nvPicPr>
          <p:cNvPr id="17" name="그림 16" descr="텍스트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EB8EC864-8A76-BA55-1089-FEE76D083C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40"/>
          <a:stretch/>
        </p:blipFill>
        <p:spPr>
          <a:xfrm>
            <a:off x="7227141" y="2171310"/>
            <a:ext cx="3439391" cy="1698134"/>
          </a:xfrm>
          <a:prstGeom prst="rect">
            <a:avLst/>
          </a:prstGeom>
        </p:spPr>
      </p:pic>
      <p:pic>
        <p:nvPicPr>
          <p:cNvPr id="21" name="그래픽 20" descr="추가 단색으로 채워진">
            <a:extLst>
              <a:ext uri="{FF2B5EF4-FFF2-40B4-BE49-F238E27FC236}">
                <a16:creationId xmlns:a16="http://schemas.microsoft.com/office/drawing/2014/main" id="{18B7D5BF-76CE-5CD8-F180-324528F46C1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8824" y="316388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1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A6F28E98-E9FF-16B1-62D9-935D769588EB}"/>
              </a:ext>
            </a:extLst>
          </p:cNvPr>
          <p:cNvSpPr/>
          <p:nvPr/>
        </p:nvSpPr>
        <p:spPr>
          <a:xfrm>
            <a:off x="-943753" y="-457590"/>
            <a:ext cx="2590800" cy="2628900"/>
          </a:xfrm>
          <a:prstGeom prst="ellipse">
            <a:avLst/>
          </a:prstGeom>
          <a:solidFill>
            <a:srgbClr val="3965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F77C5F-4513-108F-4DA4-FA741030D805}"/>
              </a:ext>
            </a:extLst>
          </p:cNvPr>
          <p:cNvSpPr txBox="1"/>
          <p:nvPr/>
        </p:nvSpPr>
        <p:spPr>
          <a:xfrm>
            <a:off x="0" y="-223930"/>
            <a:ext cx="1514475" cy="1879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  <a:endParaRPr lang="ko-KR" altLang="en-US" sz="8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HY헤드라인M" panose="02030600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B3ED7B-83C8-154F-617C-803186D79236}"/>
              </a:ext>
            </a:extLst>
          </p:cNvPr>
          <p:cNvCxnSpPr>
            <a:cxnSpLocks/>
          </p:cNvCxnSpPr>
          <p:nvPr/>
        </p:nvCxnSpPr>
        <p:spPr>
          <a:xfrm>
            <a:off x="5153891" y="870430"/>
            <a:ext cx="7038109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4DC4912-36E5-E40C-D45F-0E0DA198C807}"/>
              </a:ext>
            </a:extLst>
          </p:cNvPr>
          <p:cNvSpPr txBox="1"/>
          <p:nvPr/>
        </p:nvSpPr>
        <p:spPr>
          <a:xfrm>
            <a:off x="1714519" y="639513"/>
            <a:ext cx="3347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목표 애플리케이션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5323B2E-8FE3-16C0-D918-0DCA36BA14CB}"/>
              </a:ext>
            </a:extLst>
          </p:cNvPr>
          <p:cNvGrpSpPr/>
          <p:nvPr/>
        </p:nvGrpSpPr>
        <p:grpSpPr>
          <a:xfrm>
            <a:off x="1238250" y="2198477"/>
            <a:ext cx="4202382" cy="3281828"/>
            <a:chOff x="1238250" y="2198477"/>
            <a:chExt cx="4202382" cy="328182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9DAB499-4188-1D00-714C-B952EDA156C8}"/>
                </a:ext>
              </a:extLst>
            </p:cNvPr>
            <p:cNvSpPr txBox="1"/>
            <p:nvPr/>
          </p:nvSpPr>
          <p:spPr>
            <a:xfrm>
              <a:off x="2093624" y="4957085"/>
              <a:ext cx="33470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HY견명조" panose="02030600000101010101" pitchFamily="18" charset="-127"/>
                  <a:ea typeface="HY견명조" panose="02030600000101010101" pitchFamily="18" charset="-127"/>
                </a:rPr>
                <a:t>검색</a:t>
              </a:r>
            </a:p>
          </p:txBody>
        </p:sp>
        <p:pic>
          <p:nvPicPr>
            <p:cNvPr id="9" name="그림 8" descr="원, 그래픽, 스크린샷, 블랙이(가) 표시된 사진&#10;&#10;자동 생성된 설명">
              <a:extLst>
                <a:ext uri="{FF2B5EF4-FFF2-40B4-BE49-F238E27FC236}">
                  <a16:creationId xmlns:a16="http://schemas.microsoft.com/office/drawing/2014/main" id="{116CE69C-FFE8-FE51-FF91-7F8EDBAF6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8250" y="2198477"/>
              <a:ext cx="2528878" cy="2528878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666C094-F80F-4461-16EB-ED810919D56F}"/>
              </a:ext>
            </a:extLst>
          </p:cNvPr>
          <p:cNvGrpSpPr/>
          <p:nvPr/>
        </p:nvGrpSpPr>
        <p:grpSpPr>
          <a:xfrm>
            <a:off x="4899602" y="2007327"/>
            <a:ext cx="4093855" cy="3472978"/>
            <a:chOff x="4899602" y="2007327"/>
            <a:chExt cx="4093855" cy="3472978"/>
          </a:xfrm>
        </p:grpSpPr>
        <p:pic>
          <p:nvPicPr>
            <p:cNvPr id="4" name="그래픽 3" descr="목록 단색으로 채워진">
              <a:extLst>
                <a:ext uri="{FF2B5EF4-FFF2-40B4-BE49-F238E27FC236}">
                  <a16:creationId xmlns:a16="http://schemas.microsoft.com/office/drawing/2014/main" id="{B20C5E1C-0981-C690-8E82-F49FDAACD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99602" y="2007327"/>
              <a:ext cx="2828906" cy="282890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563598A-5793-8C1A-7347-6B43D3F4A1E9}"/>
                </a:ext>
              </a:extLst>
            </p:cNvPr>
            <p:cNvSpPr txBox="1"/>
            <p:nvPr/>
          </p:nvSpPr>
          <p:spPr>
            <a:xfrm>
              <a:off x="5646449" y="4957085"/>
              <a:ext cx="33470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>
                  <a:latin typeface="HY견명조" panose="02030600000101010101" pitchFamily="18" charset="-127"/>
                  <a:ea typeface="HY견명조" panose="02030600000101010101" pitchFamily="18" charset="-127"/>
                </a:rPr>
                <a:t>리스트</a:t>
              </a:r>
              <a:endParaRPr lang="ko-KR" altLang="en-US" sz="2800" dirty="0">
                <a:latin typeface="HY견명조" panose="02030600000101010101" pitchFamily="18" charset="-127"/>
                <a:ea typeface="HY견명조" panose="02030600000101010101" pitchFamily="18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28B797F-8C3F-FC94-5692-CC37DE55DC83}"/>
              </a:ext>
            </a:extLst>
          </p:cNvPr>
          <p:cNvGrpSpPr/>
          <p:nvPr/>
        </p:nvGrpSpPr>
        <p:grpSpPr>
          <a:xfrm>
            <a:off x="8591549" y="2007328"/>
            <a:ext cx="3853691" cy="3472977"/>
            <a:chOff x="8591549" y="2007328"/>
            <a:chExt cx="3853691" cy="3472977"/>
          </a:xfrm>
        </p:grpSpPr>
        <p:pic>
          <p:nvPicPr>
            <p:cNvPr id="11" name="그래픽 10" descr="새로 고침 단색으로 채워진">
              <a:extLst>
                <a:ext uri="{FF2B5EF4-FFF2-40B4-BE49-F238E27FC236}">
                  <a16:creationId xmlns:a16="http://schemas.microsoft.com/office/drawing/2014/main" id="{0D92BB1F-4798-E7D2-3011-5631E5C83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91549" y="2007328"/>
              <a:ext cx="2828905" cy="282890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E64E7FE-1D7D-B0FF-00DA-D182633E58FC}"/>
                </a:ext>
              </a:extLst>
            </p:cNvPr>
            <p:cNvSpPr txBox="1"/>
            <p:nvPr/>
          </p:nvSpPr>
          <p:spPr>
            <a:xfrm>
              <a:off x="9098232" y="4957085"/>
              <a:ext cx="33470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err="1">
                  <a:latin typeface="HY견명조" panose="02030600000101010101" pitchFamily="18" charset="-127"/>
                  <a:ea typeface="HY견명조" panose="02030600000101010101" pitchFamily="18" charset="-127"/>
                </a:rPr>
                <a:t>새로고침</a:t>
              </a:r>
              <a:endParaRPr lang="ko-KR" altLang="en-US" sz="2800" dirty="0">
                <a:latin typeface="HY견명조" panose="02030600000101010101" pitchFamily="18" charset="-127"/>
                <a:ea typeface="HY견명조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4845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A6F28E98-E9FF-16B1-62D9-935D769588EB}"/>
              </a:ext>
            </a:extLst>
          </p:cNvPr>
          <p:cNvSpPr/>
          <p:nvPr/>
        </p:nvSpPr>
        <p:spPr>
          <a:xfrm>
            <a:off x="-943753" y="-457590"/>
            <a:ext cx="2590800" cy="2628900"/>
          </a:xfrm>
          <a:prstGeom prst="ellipse">
            <a:avLst/>
          </a:prstGeom>
          <a:solidFill>
            <a:srgbClr val="3965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F77C5F-4513-108F-4DA4-FA741030D805}"/>
              </a:ext>
            </a:extLst>
          </p:cNvPr>
          <p:cNvSpPr txBox="1"/>
          <p:nvPr/>
        </p:nvSpPr>
        <p:spPr>
          <a:xfrm>
            <a:off x="0" y="-223930"/>
            <a:ext cx="1514475" cy="1879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  <a:endParaRPr lang="ko-KR" altLang="en-US" sz="8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HY헤드라인M" panose="02030600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B3ED7B-83C8-154F-617C-803186D79236}"/>
              </a:ext>
            </a:extLst>
          </p:cNvPr>
          <p:cNvCxnSpPr>
            <a:cxnSpLocks/>
          </p:cNvCxnSpPr>
          <p:nvPr/>
        </p:nvCxnSpPr>
        <p:spPr>
          <a:xfrm>
            <a:off x="5153891" y="870430"/>
            <a:ext cx="7038109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4DC4912-36E5-E40C-D45F-0E0DA198C807}"/>
              </a:ext>
            </a:extLst>
          </p:cNvPr>
          <p:cNvSpPr txBox="1"/>
          <p:nvPr/>
        </p:nvSpPr>
        <p:spPr>
          <a:xfrm>
            <a:off x="1714519" y="639513"/>
            <a:ext cx="3347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목표 애플리케이션</a:t>
            </a:r>
          </a:p>
        </p:txBody>
      </p:sp>
      <p:sp>
        <p:nvSpPr>
          <p:cNvPr id="10" name="십자형 9">
            <a:extLst>
              <a:ext uri="{FF2B5EF4-FFF2-40B4-BE49-F238E27FC236}">
                <a16:creationId xmlns:a16="http://schemas.microsoft.com/office/drawing/2014/main" id="{E5DB05D3-6B41-0A6C-571E-AF8B4A6121F5}"/>
              </a:ext>
            </a:extLst>
          </p:cNvPr>
          <p:cNvSpPr/>
          <p:nvPr/>
        </p:nvSpPr>
        <p:spPr>
          <a:xfrm>
            <a:off x="2865444" y="2838034"/>
            <a:ext cx="2196083" cy="2160105"/>
          </a:xfrm>
          <a:prstGeom prst="plus">
            <a:avLst>
              <a:gd name="adj" fmla="val 37883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블랙, 어둠이(가) 표시된 사진&#10;&#10;자동 생성된 설명">
            <a:extLst>
              <a:ext uri="{FF2B5EF4-FFF2-40B4-BE49-F238E27FC236}">
                <a16:creationId xmlns:a16="http://schemas.microsoft.com/office/drawing/2014/main" id="{5FCE57A4-3D10-FD60-8A40-DA5956F01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517" y="1891340"/>
            <a:ext cx="3618633" cy="361863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B090F3D-DE44-6A75-3CF9-0829C7458278}"/>
              </a:ext>
            </a:extLst>
          </p:cNvPr>
          <p:cNvSpPr txBox="1"/>
          <p:nvPr/>
        </p:nvSpPr>
        <p:spPr>
          <a:xfrm>
            <a:off x="7351424" y="5659285"/>
            <a:ext cx="3347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알림설정</a:t>
            </a:r>
            <a:endParaRPr lang="ko-KR" altLang="en-US" sz="28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80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A6F28E98-E9FF-16B1-62D9-935D769588EB}"/>
              </a:ext>
            </a:extLst>
          </p:cNvPr>
          <p:cNvSpPr/>
          <p:nvPr/>
        </p:nvSpPr>
        <p:spPr>
          <a:xfrm>
            <a:off x="-943753" y="-457590"/>
            <a:ext cx="2590800" cy="2628900"/>
          </a:xfrm>
          <a:prstGeom prst="ellipse">
            <a:avLst/>
          </a:prstGeom>
          <a:solidFill>
            <a:srgbClr val="3965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7F60F9-2C74-2CC3-76A0-9668C3FCF382}"/>
              </a:ext>
            </a:extLst>
          </p:cNvPr>
          <p:cNvSpPr txBox="1"/>
          <p:nvPr/>
        </p:nvSpPr>
        <p:spPr>
          <a:xfrm>
            <a:off x="0" y="-223930"/>
            <a:ext cx="1514475" cy="1879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  <a:endParaRPr lang="ko-KR" altLang="en-US" sz="8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B0076E-2EDB-1552-C115-F2FE2DD11BF8}"/>
              </a:ext>
            </a:extLst>
          </p:cNvPr>
          <p:cNvSpPr txBox="1"/>
          <p:nvPr/>
        </p:nvSpPr>
        <p:spPr>
          <a:xfrm>
            <a:off x="1828011" y="608820"/>
            <a:ext cx="3260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      설계 과정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D639D58-A08B-A1F2-9A56-44B632E143B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5088046" y="870430"/>
            <a:ext cx="7103954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" name="그림 1" descr="그림, 스케치, 도표, 라인 아트이(가) 표시된 사진&#10;&#10;자동 생성된 설명">
            <a:extLst>
              <a:ext uri="{FF2B5EF4-FFF2-40B4-BE49-F238E27FC236}">
                <a16:creationId xmlns:a16="http://schemas.microsoft.com/office/drawing/2014/main" id="{8CD68730-35DC-6945-6257-3F7B4F32BC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54198" y="1493682"/>
            <a:ext cx="8713801" cy="4755498"/>
          </a:xfrm>
          <a:prstGeom prst="rect">
            <a:avLst/>
          </a:prstGeom>
          <a:noFill/>
          <a:ln cap="flat"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26EF2F-2304-D29A-5B28-AF1006EC2050}"/>
              </a:ext>
            </a:extLst>
          </p:cNvPr>
          <p:cNvSpPr txBox="1"/>
          <p:nvPr/>
        </p:nvSpPr>
        <p:spPr>
          <a:xfrm>
            <a:off x="4791075" y="6249180"/>
            <a:ext cx="4135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Chen </a:t>
            </a:r>
            <a:r>
              <a:rPr lang="ko-KR" altLang="en-US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표기법 </a:t>
            </a:r>
            <a:r>
              <a:rPr lang="en-US" altLang="ko-KR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ERD</a:t>
            </a:r>
            <a:endParaRPr lang="ko-KR" altLang="en-US" sz="28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396636" y="2517732"/>
            <a:ext cx="263046" cy="187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626275" y="2517732"/>
            <a:ext cx="263046" cy="187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3958225" y="2624203"/>
            <a:ext cx="0" cy="2567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4022943" y="2626291"/>
            <a:ext cx="0" cy="2567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129403" y="2602282"/>
            <a:ext cx="0" cy="2567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043809" y="2604370"/>
            <a:ext cx="0" cy="2567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57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A6F28E98-E9FF-16B1-62D9-935D769588EB}"/>
              </a:ext>
            </a:extLst>
          </p:cNvPr>
          <p:cNvSpPr/>
          <p:nvPr/>
        </p:nvSpPr>
        <p:spPr>
          <a:xfrm>
            <a:off x="-943753" y="-457590"/>
            <a:ext cx="2590800" cy="2628900"/>
          </a:xfrm>
          <a:prstGeom prst="ellipse">
            <a:avLst/>
          </a:prstGeom>
          <a:solidFill>
            <a:srgbClr val="3965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7F60F9-2C74-2CC3-76A0-9668C3FCF382}"/>
              </a:ext>
            </a:extLst>
          </p:cNvPr>
          <p:cNvSpPr txBox="1"/>
          <p:nvPr/>
        </p:nvSpPr>
        <p:spPr>
          <a:xfrm>
            <a:off x="0" y="-223930"/>
            <a:ext cx="1514475" cy="1879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  <a:endParaRPr lang="ko-KR" altLang="en-US" sz="8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B0076E-2EDB-1552-C115-F2FE2DD11BF8}"/>
              </a:ext>
            </a:extLst>
          </p:cNvPr>
          <p:cNvSpPr txBox="1"/>
          <p:nvPr/>
        </p:nvSpPr>
        <p:spPr>
          <a:xfrm>
            <a:off x="1828011" y="608820"/>
            <a:ext cx="3260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      설계 과정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D639D58-A08B-A1F2-9A56-44B632E143B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5088046" y="870430"/>
            <a:ext cx="7103954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426EF2F-2304-D29A-5B28-AF1006EC2050}"/>
              </a:ext>
            </a:extLst>
          </p:cNvPr>
          <p:cNvSpPr txBox="1"/>
          <p:nvPr/>
        </p:nvSpPr>
        <p:spPr>
          <a:xfrm>
            <a:off x="4504316" y="6249178"/>
            <a:ext cx="4135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Workbench </a:t>
            </a:r>
            <a:r>
              <a:rPr lang="ko-KR" altLang="en-US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활용 </a:t>
            </a:r>
            <a:r>
              <a:rPr lang="en-US" altLang="ko-KR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ERD</a:t>
            </a:r>
            <a:endParaRPr lang="ko-KR" altLang="en-US" sz="28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3" name="그림 2" descr="텍스트, 스크린샷, 폰트, 평행이(가) 표시된 사진&#10;&#10;자동 생성된 설명">
            <a:extLst>
              <a:ext uri="{FF2B5EF4-FFF2-40B4-BE49-F238E27FC236}">
                <a16:creationId xmlns:a16="http://schemas.microsoft.com/office/drawing/2014/main" id="{E7677748-A643-5B3F-19D0-4E4C4E70068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38487" y="1201219"/>
            <a:ext cx="6567488" cy="4978781"/>
          </a:xfrm>
          <a:prstGeom prst="rect">
            <a:avLst/>
          </a:prstGeom>
          <a:ln cap="flat"/>
        </p:spPr>
      </p:pic>
    </p:spTree>
    <p:extLst>
      <p:ext uri="{BB962C8B-B14F-4D97-AF65-F5344CB8AC3E}">
        <p14:creationId xmlns:p14="http://schemas.microsoft.com/office/powerpoint/2010/main" val="268626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A6F28E98-E9FF-16B1-62D9-935D769588EB}"/>
              </a:ext>
            </a:extLst>
          </p:cNvPr>
          <p:cNvSpPr/>
          <p:nvPr/>
        </p:nvSpPr>
        <p:spPr>
          <a:xfrm>
            <a:off x="-943753" y="-457590"/>
            <a:ext cx="2590800" cy="2628900"/>
          </a:xfrm>
          <a:prstGeom prst="ellipse">
            <a:avLst/>
          </a:prstGeom>
          <a:solidFill>
            <a:srgbClr val="3965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7F60F9-2C74-2CC3-76A0-9668C3FCF382}"/>
              </a:ext>
            </a:extLst>
          </p:cNvPr>
          <p:cNvSpPr txBox="1"/>
          <p:nvPr/>
        </p:nvSpPr>
        <p:spPr>
          <a:xfrm>
            <a:off x="0" y="-223930"/>
            <a:ext cx="1514475" cy="1879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  <a:endParaRPr lang="ko-KR" altLang="en-US" sz="8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B0076E-2EDB-1552-C115-F2FE2DD11BF8}"/>
              </a:ext>
            </a:extLst>
          </p:cNvPr>
          <p:cNvSpPr txBox="1"/>
          <p:nvPr/>
        </p:nvSpPr>
        <p:spPr>
          <a:xfrm>
            <a:off x="2266949" y="608820"/>
            <a:ext cx="3705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테이블 설계 과정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D639D58-A08B-A1F2-9A56-44B632E143BC}"/>
              </a:ext>
            </a:extLst>
          </p:cNvPr>
          <p:cNvCxnSpPr>
            <a:cxnSpLocks/>
          </p:cNvCxnSpPr>
          <p:nvPr/>
        </p:nvCxnSpPr>
        <p:spPr>
          <a:xfrm>
            <a:off x="6181725" y="870430"/>
            <a:ext cx="6010275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그래픽 20">
            <a:extLst>
              <a:ext uri="{FF2B5EF4-FFF2-40B4-BE49-F238E27FC236}">
                <a16:creationId xmlns:a16="http://schemas.microsoft.com/office/drawing/2014/main" id="{A88752BA-C641-B75F-767A-55FDFEF93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664" y="3072646"/>
            <a:ext cx="6339572" cy="1872499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2D9D8611-C1C3-6652-8A08-8FAB8197354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39012" y="2524960"/>
            <a:ext cx="36957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5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A6F28E98-E9FF-16B1-62D9-935D769588EB}"/>
              </a:ext>
            </a:extLst>
          </p:cNvPr>
          <p:cNvSpPr/>
          <p:nvPr/>
        </p:nvSpPr>
        <p:spPr>
          <a:xfrm>
            <a:off x="-943753" y="-457590"/>
            <a:ext cx="2590800" cy="2628900"/>
          </a:xfrm>
          <a:prstGeom prst="ellipse">
            <a:avLst/>
          </a:prstGeom>
          <a:solidFill>
            <a:srgbClr val="3965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7F60F9-2C74-2CC3-76A0-9668C3FCF382}"/>
              </a:ext>
            </a:extLst>
          </p:cNvPr>
          <p:cNvSpPr txBox="1"/>
          <p:nvPr/>
        </p:nvSpPr>
        <p:spPr>
          <a:xfrm>
            <a:off x="0" y="-223930"/>
            <a:ext cx="1514475" cy="1879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  <a:endParaRPr lang="ko-KR" altLang="en-US" sz="8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B0076E-2EDB-1552-C115-F2FE2DD11BF8}"/>
              </a:ext>
            </a:extLst>
          </p:cNvPr>
          <p:cNvSpPr txBox="1"/>
          <p:nvPr/>
        </p:nvSpPr>
        <p:spPr>
          <a:xfrm>
            <a:off x="1828011" y="608820"/>
            <a:ext cx="4144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설계 과정 </a:t>
            </a:r>
            <a:r>
              <a:rPr lang="en-US" altLang="ko-KR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ko-KR" altLang="en-US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경찰 테이블</a:t>
            </a:r>
            <a:r>
              <a:rPr lang="en-US" altLang="ko-KR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28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D639D58-A08B-A1F2-9A56-44B632E143BC}"/>
              </a:ext>
            </a:extLst>
          </p:cNvPr>
          <p:cNvCxnSpPr>
            <a:cxnSpLocks/>
          </p:cNvCxnSpPr>
          <p:nvPr/>
        </p:nvCxnSpPr>
        <p:spPr>
          <a:xfrm>
            <a:off x="6181725" y="870430"/>
            <a:ext cx="6010275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AED68EE-F920-2DBE-C872-0E7EE50563D1}"/>
              </a:ext>
            </a:extLst>
          </p:cNvPr>
          <p:cNvGrpSpPr/>
          <p:nvPr/>
        </p:nvGrpSpPr>
        <p:grpSpPr>
          <a:xfrm>
            <a:off x="757237" y="2869033"/>
            <a:ext cx="4998854" cy="2129774"/>
            <a:chOff x="1065700" y="3614493"/>
            <a:chExt cx="4998854" cy="212977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B4481FF-686A-5283-0112-2676CAAF145D}"/>
                </a:ext>
              </a:extLst>
            </p:cNvPr>
            <p:cNvSpPr/>
            <p:nvPr/>
          </p:nvSpPr>
          <p:spPr>
            <a:xfrm>
              <a:off x="1065700" y="3614493"/>
              <a:ext cx="4998854" cy="2129774"/>
            </a:xfrm>
            <a:prstGeom prst="rect">
              <a:avLst/>
            </a:prstGeom>
            <a:solidFill>
              <a:srgbClr val="94B4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CC3E3A2-02A7-A381-FD90-B5BDDD2C4B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5009"/>
            <a:stretch/>
          </p:blipFill>
          <p:spPr>
            <a:xfrm>
              <a:off x="1107472" y="3665327"/>
              <a:ext cx="4921059" cy="2042728"/>
            </a:xfrm>
            <a:prstGeom prst="rect">
              <a:avLst/>
            </a:prstGeom>
          </p:spPr>
        </p:pic>
      </p:grpSp>
      <p:pic>
        <p:nvPicPr>
          <p:cNvPr id="19" name="그림 18" descr="블랙, 어둠이(가) 표시된 사진&#10;&#10;자동 생성된 설명">
            <a:extLst>
              <a:ext uri="{FF2B5EF4-FFF2-40B4-BE49-F238E27FC236}">
                <a16:creationId xmlns:a16="http://schemas.microsoft.com/office/drawing/2014/main" id="{B38967C7-A803-EF19-0241-6F4BD2492A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339" y="2171310"/>
            <a:ext cx="4144164" cy="367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27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A6F28E98-E9FF-16B1-62D9-935D769588EB}"/>
              </a:ext>
            </a:extLst>
          </p:cNvPr>
          <p:cNvSpPr/>
          <p:nvPr/>
        </p:nvSpPr>
        <p:spPr>
          <a:xfrm>
            <a:off x="-943753" y="-457590"/>
            <a:ext cx="2590800" cy="2628900"/>
          </a:xfrm>
          <a:prstGeom prst="ellipse">
            <a:avLst/>
          </a:prstGeom>
          <a:solidFill>
            <a:srgbClr val="3965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7F60F9-2C74-2CC3-76A0-9668C3FCF382}"/>
              </a:ext>
            </a:extLst>
          </p:cNvPr>
          <p:cNvSpPr txBox="1"/>
          <p:nvPr/>
        </p:nvSpPr>
        <p:spPr>
          <a:xfrm>
            <a:off x="0" y="-223930"/>
            <a:ext cx="1514475" cy="1879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  <a:endParaRPr lang="ko-KR" altLang="en-US" sz="8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B0076E-2EDB-1552-C115-F2FE2DD11BF8}"/>
              </a:ext>
            </a:extLst>
          </p:cNvPr>
          <p:cNvSpPr txBox="1"/>
          <p:nvPr/>
        </p:nvSpPr>
        <p:spPr>
          <a:xfrm>
            <a:off x="1828011" y="608820"/>
            <a:ext cx="4144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설계 과정 </a:t>
            </a:r>
            <a:r>
              <a:rPr lang="en-US" altLang="ko-KR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ko-KR" altLang="en-US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경찰 테이블</a:t>
            </a:r>
            <a:r>
              <a:rPr lang="en-US" altLang="ko-KR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28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D639D58-A08B-A1F2-9A56-44B632E143BC}"/>
              </a:ext>
            </a:extLst>
          </p:cNvPr>
          <p:cNvCxnSpPr>
            <a:cxnSpLocks/>
          </p:cNvCxnSpPr>
          <p:nvPr/>
        </p:nvCxnSpPr>
        <p:spPr>
          <a:xfrm>
            <a:off x="6181725" y="870430"/>
            <a:ext cx="6010275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6C0445D-5565-D582-E619-21867501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07" y="2404970"/>
            <a:ext cx="11898385" cy="1352739"/>
          </a:xfrm>
          <a:prstGeom prst="rect">
            <a:avLst/>
          </a:prstGeom>
        </p:spPr>
      </p:pic>
      <p:pic>
        <p:nvPicPr>
          <p:cNvPr id="4" name="그래픽 3" descr="커서 단색으로 채워진">
            <a:extLst>
              <a:ext uri="{FF2B5EF4-FFF2-40B4-BE49-F238E27FC236}">
                <a16:creationId xmlns:a16="http://schemas.microsoft.com/office/drawing/2014/main" id="{8EC78CDA-44F1-1DC1-CEA0-1CACF4828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4091053">
            <a:off x="7588597" y="1680015"/>
            <a:ext cx="1216251" cy="1216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9897BA-38DC-F151-52ED-D646F05A97ED}"/>
              </a:ext>
            </a:extLst>
          </p:cNvPr>
          <p:cNvSpPr txBox="1"/>
          <p:nvPr/>
        </p:nvSpPr>
        <p:spPr>
          <a:xfrm>
            <a:off x="8112487" y="1259522"/>
            <a:ext cx="3347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인증키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643D72-5428-3CA0-1DDE-C7538C2395DF}"/>
              </a:ext>
            </a:extLst>
          </p:cNvPr>
          <p:cNvSpPr/>
          <p:nvPr/>
        </p:nvSpPr>
        <p:spPr>
          <a:xfrm>
            <a:off x="857250" y="3003987"/>
            <a:ext cx="7762875" cy="5168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래픽 13" descr="커서 단색으로 채워진">
            <a:extLst>
              <a:ext uri="{FF2B5EF4-FFF2-40B4-BE49-F238E27FC236}">
                <a16:creationId xmlns:a16="http://schemas.microsoft.com/office/drawing/2014/main" id="{FD87A0B8-A28E-7701-4270-C41AE9A77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237635">
            <a:off x="5132226" y="3261501"/>
            <a:ext cx="1216251" cy="12162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994FF64-7616-3DA5-400F-CB30132BA9F4}"/>
              </a:ext>
            </a:extLst>
          </p:cNvPr>
          <p:cNvSpPr txBox="1"/>
          <p:nvPr/>
        </p:nvSpPr>
        <p:spPr>
          <a:xfrm>
            <a:off x="4136602" y="4288396"/>
            <a:ext cx="4912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날짜 및 정보량 조절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3CF2B5-8780-B7BF-7B5F-BAA85CD7E424}"/>
              </a:ext>
            </a:extLst>
          </p:cNvPr>
          <p:cNvSpPr/>
          <p:nvPr/>
        </p:nvSpPr>
        <p:spPr>
          <a:xfrm>
            <a:off x="857250" y="3197267"/>
            <a:ext cx="11187942" cy="5168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래픽 20" descr="커서 단색으로 채워진">
            <a:extLst>
              <a:ext uri="{FF2B5EF4-FFF2-40B4-BE49-F238E27FC236}">
                <a16:creationId xmlns:a16="http://schemas.microsoft.com/office/drawing/2014/main" id="{4F49A6D6-7F70-95A5-41E6-48A3A097C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808294">
            <a:off x="1579312" y="3931484"/>
            <a:ext cx="1216251" cy="12162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FB44D2-5BF8-E46E-3614-65D5F2C847FF}"/>
              </a:ext>
            </a:extLst>
          </p:cNvPr>
          <p:cNvSpPr txBox="1"/>
          <p:nvPr/>
        </p:nvSpPr>
        <p:spPr>
          <a:xfrm>
            <a:off x="146807" y="5029609"/>
            <a:ext cx="5193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모듈 </a:t>
            </a:r>
            <a:r>
              <a:rPr lang="ko-KR" altLang="en-US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활용 </a:t>
            </a:r>
            <a:r>
              <a:rPr lang="ko-KR" altLang="en-US" sz="28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값 </a:t>
            </a:r>
            <a:r>
              <a:rPr lang="ko-KR" altLang="en-US" sz="2800" dirty="0" err="1" smtClean="0">
                <a:latin typeface="HY견명조" panose="02030600000101010101" pitchFamily="18" charset="-127"/>
                <a:ea typeface="HY견명조" panose="02030600000101010101" pitchFamily="18" charset="-127"/>
              </a:rPr>
              <a:t>파싱</a:t>
            </a:r>
            <a:r>
              <a:rPr lang="ko-KR" altLang="en-US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altLang="en-US" sz="28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및 불러오기</a:t>
            </a:r>
            <a:endParaRPr lang="ko-KR" altLang="en-US" sz="28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C5B59D-7584-6A96-3AFF-7370FA5F0F00}"/>
              </a:ext>
            </a:extLst>
          </p:cNvPr>
          <p:cNvSpPr/>
          <p:nvPr/>
        </p:nvSpPr>
        <p:spPr>
          <a:xfrm>
            <a:off x="1006661" y="3361801"/>
            <a:ext cx="2361555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78AB89D-09BB-11C4-7A37-83BB6FA12183}"/>
              </a:ext>
            </a:extLst>
          </p:cNvPr>
          <p:cNvSpPr/>
          <p:nvPr/>
        </p:nvSpPr>
        <p:spPr>
          <a:xfrm>
            <a:off x="517602" y="3537060"/>
            <a:ext cx="2644698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BB9E3A2-25EC-D6CB-4B84-C2BA94425AE8}"/>
              </a:ext>
            </a:extLst>
          </p:cNvPr>
          <p:cNvSpPr/>
          <p:nvPr/>
        </p:nvSpPr>
        <p:spPr>
          <a:xfrm>
            <a:off x="146807" y="3736405"/>
            <a:ext cx="2644698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6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11" grpId="1" animBg="1"/>
      <p:bldP spid="18" grpId="0"/>
      <p:bldP spid="18" grpId="1"/>
      <p:bldP spid="20" grpId="0" animBg="1"/>
      <p:bldP spid="20" grpId="1" animBg="1"/>
      <p:bldP spid="22" grpId="0"/>
      <p:bldP spid="23" grpId="0" animBg="1"/>
      <p:bldP spid="24" grpId="0" animBg="1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A6F28E98-E9FF-16B1-62D9-935D769588EB}"/>
              </a:ext>
            </a:extLst>
          </p:cNvPr>
          <p:cNvSpPr/>
          <p:nvPr/>
        </p:nvSpPr>
        <p:spPr>
          <a:xfrm>
            <a:off x="-943753" y="-457590"/>
            <a:ext cx="2590800" cy="2628900"/>
          </a:xfrm>
          <a:prstGeom prst="ellipse">
            <a:avLst/>
          </a:prstGeom>
          <a:solidFill>
            <a:srgbClr val="3965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7F60F9-2C74-2CC3-76A0-9668C3FCF382}"/>
              </a:ext>
            </a:extLst>
          </p:cNvPr>
          <p:cNvSpPr txBox="1"/>
          <p:nvPr/>
        </p:nvSpPr>
        <p:spPr>
          <a:xfrm>
            <a:off x="0" y="-223930"/>
            <a:ext cx="1514475" cy="1879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  <a:endParaRPr lang="ko-KR" altLang="en-US" sz="8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B0076E-2EDB-1552-C115-F2FE2DD11BF8}"/>
              </a:ext>
            </a:extLst>
          </p:cNvPr>
          <p:cNvSpPr txBox="1"/>
          <p:nvPr/>
        </p:nvSpPr>
        <p:spPr>
          <a:xfrm>
            <a:off x="1828011" y="608820"/>
            <a:ext cx="4144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설계 과정 </a:t>
            </a:r>
            <a:r>
              <a:rPr lang="en-US" altLang="ko-KR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ko-KR" altLang="en-US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경찰 테이블</a:t>
            </a:r>
            <a:r>
              <a:rPr lang="en-US" altLang="ko-KR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28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D639D58-A08B-A1F2-9A56-44B632E143BC}"/>
              </a:ext>
            </a:extLst>
          </p:cNvPr>
          <p:cNvCxnSpPr>
            <a:cxnSpLocks/>
          </p:cNvCxnSpPr>
          <p:nvPr/>
        </p:nvCxnSpPr>
        <p:spPr>
          <a:xfrm>
            <a:off x="6181725" y="870430"/>
            <a:ext cx="6010275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86D832F-DCDA-804C-3C8D-D5283491F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46" y="2290670"/>
            <a:ext cx="10259857" cy="933580"/>
          </a:xfrm>
          <a:prstGeom prst="rect">
            <a:avLst/>
          </a:prstGeom>
        </p:spPr>
      </p:pic>
      <p:pic>
        <p:nvPicPr>
          <p:cNvPr id="10" name="그래픽 9" descr="커서 단색으로 채워진">
            <a:extLst>
              <a:ext uri="{FF2B5EF4-FFF2-40B4-BE49-F238E27FC236}">
                <a16:creationId xmlns:a16="http://schemas.microsoft.com/office/drawing/2014/main" id="{58184504-2FF0-1EC4-A40D-D649733DF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808294">
            <a:off x="5364049" y="3040999"/>
            <a:ext cx="1216251" cy="12162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C0286DB-AFDE-4F84-98C6-B9599163B476}"/>
              </a:ext>
            </a:extLst>
          </p:cNvPr>
          <p:cNvSpPr txBox="1"/>
          <p:nvPr/>
        </p:nvSpPr>
        <p:spPr>
          <a:xfrm>
            <a:off x="3169865" y="4124824"/>
            <a:ext cx="6383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Pymysql</a:t>
            </a:r>
            <a:r>
              <a:rPr lang="en-US" altLang="ko-KR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altLang="en-US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모듈 활용 서버와 연결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93479D2-AD3F-F7E3-E827-FF1EBD2EBBEB}"/>
              </a:ext>
            </a:extLst>
          </p:cNvPr>
          <p:cNvSpPr/>
          <p:nvPr/>
        </p:nvSpPr>
        <p:spPr>
          <a:xfrm>
            <a:off x="1353706" y="3037343"/>
            <a:ext cx="9748397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42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A6F28E98-E9FF-16B1-62D9-935D769588EB}"/>
              </a:ext>
            </a:extLst>
          </p:cNvPr>
          <p:cNvSpPr/>
          <p:nvPr/>
        </p:nvSpPr>
        <p:spPr>
          <a:xfrm>
            <a:off x="-943753" y="-457590"/>
            <a:ext cx="2590800" cy="2628900"/>
          </a:xfrm>
          <a:prstGeom prst="ellipse">
            <a:avLst/>
          </a:prstGeom>
          <a:solidFill>
            <a:srgbClr val="3965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7F60F9-2C74-2CC3-76A0-9668C3FCF382}"/>
              </a:ext>
            </a:extLst>
          </p:cNvPr>
          <p:cNvSpPr txBox="1"/>
          <p:nvPr/>
        </p:nvSpPr>
        <p:spPr>
          <a:xfrm>
            <a:off x="0" y="-223930"/>
            <a:ext cx="1514475" cy="1879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  <a:endParaRPr lang="ko-KR" altLang="en-US" sz="8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B0076E-2EDB-1552-C115-F2FE2DD11BF8}"/>
              </a:ext>
            </a:extLst>
          </p:cNvPr>
          <p:cNvSpPr txBox="1"/>
          <p:nvPr/>
        </p:nvSpPr>
        <p:spPr>
          <a:xfrm>
            <a:off x="1828011" y="608820"/>
            <a:ext cx="4144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설계 과정 </a:t>
            </a:r>
            <a:r>
              <a:rPr lang="en-US" altLang="ko-KR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ko-KR" altLang="en-US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경찰 테이블</a:t>
            </a:r>
            <a:r>
              <a:rPr lang="en-US" altLang="ko-KR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28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D639D58-A08B-A1F2-9A56-44B632E143BC}"/>
              </a:ext>
            </a:extLst>
          </p:cNvPr>
          <p:cNvCxnSpPr>
            <a:cxnSpLocks/>
          </p:cNvCxnSpPr>
          <p:nvPr/>
        </p:nvCxnSpPr>
        <p:spPr>
          <a:xfrm>
            <a:off x="6181725" y="870430"/>
            <a:ext cx="6010275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719E299-8A3B-E12A-98BB-CA591C690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975" y="2057010"/>
            <a:ext cx="6393097" cy="4098479"/>
          </a:xfrm>
          <a:prstGeom prst="rect">
            <a:avLst/>
          </a:prstGeom>
        </p:spPr>
      </p:pic>
      <p:sp>
        <p:nvSpPr>
          <p:cNvPr id="4" name="원호 3">
            <a:extLst>
              <a:ext uri="{FF2B5EF4-FFF2-40B4-BE49-F238E27FC236}">
                <a16:creationId xmlns:a16="http://schemas.microsoft.com/office/drawing/2014/main" id="{4D730E81-BE0E-E9E9-FF98-3D5E6228BCEF}"/>
              </a:ext>
            </a:extLst>
          </p:cNvPr>
          <p:cNvSpPr/>
          <p:nvPr/>
        </p:nvSpPr>
        <p:spPr>
          <a:xfrm rot="13058483">
            <a:off x="4444755" y="992679"/>
            <a:ext cx="3285377" cy="4852812"/>
          </a:xfrm>
          <a:prstGeom prst="arc">
            <a:avLst>
              <a:gd name="adj1" fmla="val 15833034"/>
              <a:gd name="adj2" fmla="val 0"/>
            </a:avLst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래픽 5" descr="커서 단색으로 채워진">
            <a:extLst>
              <a:ext uri="{FF2B5EF4-FFF2-40B4-BE49-F238E27FC236}">
                <a16:creationId xmlns:a16="http://schemas.microsoft.com/office/drawing/2014/main" id="{79426510-732C-D0CB-21E4-45DEE92F0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447579">
            <a:off x="3038968" y="3130198"/>
            <a:ext cx="1216251" cy="12162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2635A3-AB45-1E05-DDE9-785A7853421B}"/>
              </a:ext>
            </a:extLst>
          </p:cNvPr>
          <p:cNvSpPr txBox="1"/>
          <p:nvPr/>
        </p:nvSpPr>
        <p:spPr>
          <a:xfrm>
            <a:off x="907844" y="2809547"/>
            <a:ext cx="4144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튜플</a:t>
            </a:r>
            <a:r>
              <a:rPr lang="ko-KR" altLang="en-US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 삽입 반복 작업</a:t>
            </a:r>
          </a:p>
        </p:txBody>
      </p:sp>
    </p:spTree>
    <p:extLst>
      <p:ext uri="{BB962C8B-B14F-4D97-AF65-F5344CB8AC3E}">
        <p14:creationId xmlns:p14="http://schemas.microsoft.com/office/powerpoint/2010/main" val="331320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121F87-F454-0341-D243-699FA67F2EC5}"/>
              </a:ext>
            </a:extLst>
          </p:cNvPr>
          <p:cNvSpPr/>
          <p:nvPr/>
        </p:nvSpPr>
        <p:spPr>
          <a:xfrm>
            <a:off x="6108526" y="0"/>
            <a:ext cx="6096001" cy="6858000"/>
          </a:xfrm>
          <a:prstGeom prst="rect">
            <a:avLst/>
          </a:prstGeom>
          <a:solidFill>
            <a:srgbClr val="7698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E67F5C-E210-5949-6C4A-5A60C3186351}"/>
              </a:ext>
            </a:extLst>
          </p:cNvPr>
          <p:cNvSpPr txBox="1"/>
          <p:nvPr/>
        </p:nvSpPr>
        <p:spPr>
          <a:xfrm>
            <a:off x="6096001" y="910991"/>
            <a:ext cx="6096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애플리케이션 개요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35A87C-3EEE-03EC-58EB-CF7C202671D6}"/>
              </a:ext>
            </a:extLst>
          </p:cNvPr>
          <p:cNvSpPr txBox="1"/>
          <p:nvPr/>
        </p:nvSpPr>
        <p:spPr>
          <a:xfrm>
            <a:off x="6096000" y="1991624"/>
            <a:ext cx="6096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 과정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E615C2-45E6-EBBD-0159-8D04E265025E}"/>
              </a:ext>
            </a:extLst>
          </p:cNvPr>
          <p:cNvSpPr txBox="1"/>
          <p:nvPr/>
        </p:nvSpPr>
        <p:spPr>
          <a:xfrm>
            <a:off x="6096000" y="3072257"/>
            <a:ext cx="6096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최종 구축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D8491B-FDBC-0DC6-1152-5F2C6955D812}"/>
              </a:ext>
            </a:extLst>
          </p:cNvPr>
          <p:cNvSpPr txBox="1"/>
          <p:nvPr/>
        </p:nvSpPr>
        <p:spPr>
          <a:xfrm>
            <a:off x="6096001" y="4152890"/>
            <a:ext cx="609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애플리케이션 시연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368248-9A1B-ACEE-2171-D7A6A552FB6F}"/>
              </a:ext>
            </a:extLst>
          </p:cNvPr>
          <p:cNvSpPr txBox="1"/>
          <p:nvPr/>
        </p:nvSpPr>
        <p:spPr>
          <a:xfrm>
            <a:off x="-1" y="2504943"/>
            <a:ext cx="60960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96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목차</a:t>
            </a:r>
            <a:r>
              <a:rPr lang="en-US" altLang="ko-KR" sz="9600" dirty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endParaRPr lang="ko-KR" altLang="en-US" sz="9600" dirty="0">
              <a:solidFill>
                <a:schemeClr val="tx1">
                  <a:lumMod val="95000"/>
                  <a:lumOff val="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D8491B-FDBC-0DC6-1152-5F2C6955D812}"/>
              </a:ext>
            </a:extLst>
          </p:cNvPr>
          <p:cNvSpPr txBox="1"/>
          <p:nvPr/>
        </p:nvSpPr>
        <p:spPr>
          <a:xfrm>
            <a:off x="6096000" y="5233523"/>
            <a:ext cx="609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5.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개선사항 및 </a:t>
            </a:r>
            <a:r>
              <a:rPr lang="ko-KR" altLang="en-US" sz="3200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아쉬운점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719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A6F28E98-E9FF-16B1-62D9-935D769588EB}"/>
              </a:ext>
            </a:extLst>
          </p:cNvPr>
          <p:cNvSpPr/>
          <p:nvPr/>
        </p:nvSpPr>
        <p:spPr>
          <a:xfrm>
            <a:off x="-943753" y="-457590"/>
            <a:ext cx="2590800" cy="2628900"/>
          </a:xfrm>
          <a:prstGeom prst="ellipse">
            <a:avLst/>
          </a:prstGeom>
          <a:solidFill>
            <a:srgbClr val="3965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7F60F9-2C74-2CC3-76A0-9668C3FCF382}"/>
              </a:ext>
            </a:extLst>
          </p:cNvPr>
          <p:cNvSpPr txBox="1"/>
          <p:nvPr/>
        </p:nvSpPr>
        <p:spPr>
          <a:xfrm>
            <a:off x="0" y="-223930"/>
            <a:ext cx="1514475" cy="1879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  <a:endParaRPr lang="ko-KR" altLang="en-US" sz="8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B0076E-2EDB-1552-C115-F2FE2DD11BF8}"/>
              </a:ext>
            </a:extLst>
          </p:cNvPr>
          <p:cNvSpPr txBox="1"/>
          <p:nvPr/>
        </p:nvSpPr>
        <p:spPr>
          <a:xfrm>
            <a:off x="1828011" y="608820"/>
            <a:ext cx="414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설계 과정 </a:t>
            </a:r>
            <a:r>
              <a:rPr lang="en-US" altLang="ko-KR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ko-KR" altLang="en-US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대중교통 테이블</a:t>
            </a:r>
            <a:r>
              <a:rPr lang="en-US" altLang="ko-KR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2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D639D58-A08B-A1F2-9A56-44B632E143BC}"/>
              </a:ext>
            </a:extLst>
          </p:cNvPr>
          <p:cNvCxnSpPr>
            <a:cxnSpLocks/>
          </p:cNvCxnSpPr>
          <p:nvPr/>
        </p:nvCxnSpPr>
        <p:spPr>
          <a:xfrm>
            <a:off x="6181725" y="870430"/>
            <a:ext cx="6010275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9" name="그림 18" descr="블랙, 어둠이(가) 표시된 사진&#10;&#10;자동 생성된 설명">
            <a:extLst>
              <a:ext uri="{FF2B5EF4-FFF2-40B4-BE49-F238E27FC236}">
                <a16:creationId xmlns:a16="http://schemas.microsoft.com/office/drawing/2014/main" id="{B38967C7-A803-EF19-0241-6F4BD2492A4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876" y="2034663"/>
            <a:ext cx="4144164" cy="367794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E1053D3-05A9-39B9-77E6-42DBFFD55CD5}"/>
              </a:ext>
            </a:extLst>
          </p:cNvPr>
          <p:cNvGrpSpPr/>
          <p:nvPr/>
        </p:nvGrpSpPr>
        <p:grpSpPr>
          <a:xfrm>
            <a:off x="566192" y="2738193"/>
            <a:ext cx="5325566" cy="2281482"/>
            <a:chOff x="6677784" y="3614493"/>
            <a:chExt cx="5085771" cy="209356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F740C1D-574B-F6FD-D67F-9009F83D9C88}"/>
                </a:ext>
              </a:extLst>
            </p:cNvPr>
            <p:cNvSpPr/>
            <p:nvPr/>
          </p:nvSpPr>
          <p:spPr>
            <a:xfrm>
              <a:off x="6677784" y="3614493"/>
              <a:ext cx="5085771" cy="2093562"/>
            </a:xfrm>
            <a:prstGeom prst="rect">
              <a:avLst/>
            </a:prstGeom>
            <a:solidFill>
              <a:srgbClr val="94B4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53C79F9-2482-2788-E4EC-1EC23258D6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336" r="1262"/>
            <a:stretch/>
          </p:blipFill>
          <p:spPr>
            <a:xfrm>
              <a:off x="6725988" y="3691555"/>
              <a:ext cx="4989361" cy="1929715"/>
            </a:xfrm>
            <a:prstGeom prst="rect">
              <a:avLst/>
            </a:prstGeom>
          </p:spPr>
        </p:pic>
      </p:grpSp>
      <p:pic>
        <p:nvPicPr>
          <p:cNvPr id="13" name="그래픽 12" descr="닫기 단색으로 채워진">
            <a:extLst>
              <a:ext uri="{FF2B5EF4-FFF2-40B4-BE49-F238E27FC236}">
                <a16:creationId xmlns:a16="http://schemas.microsoft.com/office/drawing/2014/main" id="{8377D196-ACC7-B01F-FB2A-0E745CC92B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4706" y="1445881"/>
            <a:ext cx="500062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35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A6F28E98-E9FF-16B1-62D9-935D769588EB}"/>
              </a:ext>
            </a:extLst>
          </p:cNvPr>
          <p:cNvSpPr/>
          <p:nvPr/>
        </p:nvSpPr>
        <p:spPr>
          <a:xfrm>
            <a:off x="-943753" y="-457590"/>
            <a:ext cx="2590800" cy="2628900"/>
          </a:xfrm>
          <a:prstGeom prst="ellipse">
            <a:avLst/>
          </a:prstGeom>
          <a:solidFill>
            <a:srgbClr val="3965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7F60F9-2C74-2CC3-76A0-9668C3FCF382}"/>
              </a:ext>
            </a:extLst>
          </p:cNvPr>
          <p:cNvSpPr txBox="1"/>
          <p:nvPr/>
        </p:nvSpPr>
        <p:spPr>
          <a:xfrm>
            <a:off x="0" y="-223930"/>
            <a:ext cx="1514475" cy="1879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  <a:endParaRPr lang="ko-KR" altLang="en-US" sz="8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B0076E-2EDB-1552-C115-F2FE2DD11BF8}"/>
              </a:ext>
            </a:extLst>
          </p:cNvPr>
          <p:cNvSpPr txBox="1"/>
          <p:nvPr/>
        </p:nvSpPr>
        <p:spPr>
          <a:xfrm>
            <a:off x="1828011" y="608820"/>
            <a:ext cx="414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설계 과정 </a:t>
            </a:r>
            <a:r>
              <a:rPr lang="en-US" altLang="ko-KR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ko-KR" altLang="en-US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대중교통 테이블</a:t>
            </a:r>
            <a:r>
              <a:rPr lang="en-US" altLang="ko-KR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2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D639D58-A08B-A1F2-9A56-44B632E143BC}"/>
              </a:ext>
            </a:extLst>
          </p:cNvPr>
          <p:cNvCxnSpPr>
            <a:cxnSpLocks/>
          </p:cNvCxnSpPr>
          <p:nvPr/>
        </p:nvCxnSpPr>
        <p:spPr>
          <a:xfrm>
            <a:off x="6181725" y="870430"/>
            <a:ext cx="6010275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9DBE02A-E0C0-2E8A-726D-0A2101A29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075" y="2360665"/>
            <a:ext cx="9602540" cy="382005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DFFB0EF-FB1F-56D2-B586-018F2CB93D39}"/>
              </a:ext>
            </a:extLst>
          </p:cNvPr>
          <p:cNvGrpSpPr/>
          <p:nvPr/>
        </p:nvGrpSpPr>
        <p:grpSpPr>
          <a:xfrm>
            <a:off x="1323076" y="1298210"/>
            <a:ext cx="9545850" cy="2363335"/>
            <a:chOff x="1323076" y="1298210"/>
            <a:chExt cx="9545850" cy="2363335"/>
          </a:xfrm>
        </p:grpSpPr>
        <p:sp>
          <p:nvSpPr>
            <p:cNvPr id="11" name="액자 10">
              <a:extLst>
                <a:ext uri="{FF2B5EF4-FFF2-40B4-BE49-F238E27FC236}">
                  <a16:creationId xmlns:a16="http://schemas.microsoft.com/office/drawing/2014/main" id="{7052E26C-8E54-F1FE-2E0F-0D0B529FCB17}"/>
                </a:ext>
              </a:extLst>
            </p:cNvPr>
            <p:cNvSpPr/>
            <p:nvPr/>
          </p:nvSpPr>
          <p:spPr>
            <a:xfrm>
              <a:off x="1323076" y="2925503"/>
              <a:ext cx="9545850" cy="736042"/>
            </a:xfrm>
            <a:prstGeom prst="frame">
              <a:avLst>
                <a:gd name="adj1" fmla="val 297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래픽 13" descr="커서 단색으로 채워진">
              <a:extLst>
                <a:ext uri="{FF2B5EF4-FFF2-40B4-BE49-F238E27FC236}">
                  <a16:creationId xmlns:a16="http://schemas.microsoft.com/office/drawing/2014/main" id="{7193354B-271D-A35E-EE10-0C3EDF0CB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4968868">
              <a:off x="6146751" y="1718835"/>
              <a:ext cx="1216251" cy="121625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932E5D-E770-DD79-6411-5DEA6BA0A62A}"/>
                </a:ext>
              </a:extLst>
            </p:cNvPr>
            <p:cNvSpPr txBox="1"/>
            <p:nvPr/>
          </p:nvSpPr>
          <p:spPr>
            <a:xfrm>
              <a:off x="6936795" y="1298210"/>
              <a:ext cx="33470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HY견명조" panose="02030600000101010101" pitchFamily="18" charset="-127"/>
                  <a:ea typeface="HY견명조" panose="02030600000101010101" pitchFamily="18" charset="-127"/>
                </a:rPr>
                <a:t>필수 입력 사항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451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A6F28E98-E9FF-16B1-62D9-935D769588EB}"/>
              </a:ext>
            </a:extLst>
          </p:cNvPr>
          <p:cNvSpPr/>
          <p:nvPr/>
        </p:nvSpPr>
        <p:spPr>
          <a:xfrm>
            <a:off x="-943753" y="-457590"/>
            <a:ext cx="2590800" cy="2628900"/>
          </a:xfrm>
          <a:prstGeom prst="ellipse">
            <a:avLst/>
          </a:prstGeom>
          <a:solidFill>
            <a:srgbClr val="3965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7F60F9-2C74-2CC3-76A0-9668C3FCF382}"/>
              </a:ext>
            </a:extLst>
          </p:cNvPr>
          <p:cNvSpPr txBox="1"/>
          <p:nvPr/>
        </p:nvSpPr>
        <p:spPr>
          <a:xfrm>
            <a:off x="0" y="-223930"/>
            <a:ext cx="1514475" cy="1879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  <a:endParaRPr lang="ko-KR" altLang="en-US" sz="8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B0076E-2EDB-1552-C115-F2FE2DD11BF8}"/>
              </a:ext>
            </a:extLst>
          </p:cNvPr>
          <p:cNvSpPr txBox="1"/>
          <p:nvPr/>
        </p:nvSpPr>
        <p:spPr>
          <a:xfrm>
            <a:off x="1828011" y="608820"/>
            <a:ext cx="414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설계 과정 </a:t>
            </a:r>
            <a:r>
              <a:rPr lang="en-US" altLang="ko-KR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ko-KR" altLang="en-US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대중교통 테이블</a:t>
            </a:r>
            <a:r>
              <a:rPr lang="en-US" altLang="ko-KR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2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D639D58-A08B-A1F2-9A56-44B632E143BC}"/>
              </a:ext>
            </a:extLst>
          </p:cNvPr>
          <p:cNvCxnSpPr>
            <a:cxnSpLocks/>
          </p:cNvCxnSpPr>
          <p:nvPr/>
        </p:nvCxnSpPr>
        <p:spPr>
          <a:xfrm>
            <a:off x="6181725" y="870430"/>
            <a:ext cx="6010275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689F3EBC-4CEA-D49C-574B-FD8EE10C4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011" y="1655431"/>
            <a:ext cx="8343900" cy="5085641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FBE626D-6E55-079F-455F-04C7BA5E6925}"/>
              </a:ext>
            </a:extLst>
          </p:cNvPr>
          <p:cNvGrpSpPr/>
          <p:nvPr/>
        </p:nvGrpSpPr>
        <p:grpSpPr>
          <a:xfrm>
            <a:off x="4960232" y="2073669"/>
            <a:ext cx="3796659" cy="1693459"/>
            <a:chOff x="4960232" y="2073669"/>
            <a:chExt cx="3796659" cy="1693459"/>
          </a:xfrm>
        </p:grpSpPr>
        <p:sp>
          <p:nvSpPr>
            <p:cNvPr id="10" name="액자 9">
              <a:extLst>
                <a:ext uri="{FF2B5EF4-FFF2-40B4-BE49-F238E27FC236}">
                  <a16:creationId xmlns:a16="http://schemas.microsoft.com/office/drawing/2014/main" id="{66F62FBC-8BD0-7345-3058-40871E225CEC}"/>
                </a:ext>
              </a:extLst>
            </p:cNvPr>
            <p:cNvSpPr/>
            <p:nvPr/>
          </p:nvSpPr>
          <p:spPr>
            <a:xfrm>
              <a:off x="7839075" y="2073669"/>
              <a:ext cx="917816" cy="351080"/>
            </a:xfrm>
            <a:prstGeom prst="frame">
              <a:avLst>
                <a:gd name="adj1" fmla="val 1111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13" name="그래픽 12" descr="커서 단색으로 채워진">
              <a:extLst>
                <a:ext uri="{FF2B5EF4-FFF2-40B4-BE49-F238E27FC236}">
                  <a16:creationId xmlns:a16="http://schemas.microsoft.com/office/drawing/2014/main" id="{2A724BCF-2F6A-C3A3-3170-2451ABEED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126446">
              <a:off x="6813502" y="2242851"/>
              <a:ext cx="1216251" cy="12162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A3C04A1-46F9-0264-67C7-116747116A0C}"/>
                </a:ext>
              </a:extLst>
            </p:cNvPr>
            <p:cNvSpPr txBox="1"/>
            <p:nvPr/>
          </p:nvSpPr>
          <p:spPr>
            <a:xfrm>
              <a:off x="4960232" y="3243908"/>
              <a:ext cx="2593093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latin typeface="HY견명조" panose="02030600000101010101" pitchFamily="18" charset="-127"/>
                  <a:ea typeface="HY견명조" panose="02030600000101010101" pitchFamily="18" charset="-127"/>
                </a:rPr>
                <a:t>CSV </a:t>
              </a:r>
              <a:r>
                <a:rPr lang="ko-KR" altLang="en-US" sz="2800" b="1" dirty="0">
                  <a:latin typeface="HY견명조" panose="02030600000101010101" pitchFamily="18" charset="-127"/>
                  <a:ea typeface="HY견명조" panose="02030600000101010101" pitchFamily="18" charset="-127"/>
                </a:rPr>
                <a:t>파일다운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138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C759613-5076-3EC8-F13F-6793D15AF614}"/>
              </a:ext>
            </a:extLst>
          </p:cNvPr>
          <p:cNvSpPr/>
          <p:nvPr/>
        </p:nvSpPr>
        <p:spPr>
          <a:xfrm>
            <a:off x="390525" y="2680819"/>
            <a:ext cx="11410950" cy="1828794"/>
          </a:xfrm>
          <a:prstGeom prst="rect">
            <a:avLst/>
          </a:prstGeom>
          <a:solidFill>
            <a:srgbClr val="94B4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6F28E98-E9FF-16B1-62D9-935D769588EB}"/>
              </a:ext>
            </a:extLst>
          </p:cNvPr>
          <p:cNvSpPr/>
          <p:nvPr/>
        </p:nvSpPr>
        <p:spPr>
          <a:xfrm>
            <a:off x="-943753" y="-457590"/>
            <a:ext cx="2590800" cy="2628900"/>
          </a:xfrm>
          <a:prstGeom prst="ellipse">
            <a:avLst/>
          </a:prstGeom>
          <a:solidFill>
            <a:srgbClr val="3965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7F60F9-2C74-2CC3-76A0-9668C3FCF382}"/>
              </a:ext>
            </a:extLst>
          </p:cNvPr>
          <p:cNvSpPr txBox="1"/>
          <p:nvPr/>
        </p:nvSpPr>
        <p:spPr>
          <a:xfrm>
            <a:off x="0" y="-223930"/>
            <a:ext cx="1514475" cy="1879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  <a:endParaRPr lang="ko-KR" altLang="en-US" sz="8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B0076E-2EDB-1552-C115-F2FE2DD11BF8}"/>
              </a:ext>
            </a:extLst>
          </p:cNvPr>
          <p:cNvSpPr txBox="1"/>
          <p:nvPr/>
        </p:nvSpPr>
        <p:spPr>
          <a:xfrm>
            <a:off x="2209799" y="608820"/>
            <a:ext cx="3762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설계 </a:t>
            </a:r>
            <a:r>
              <a:rPr lang="ko-KR" altLang="en-US" sz="2400">
                <a:latin typeface="HY견명조" panose="02030600000101010101" pitchFamily="18" charset="-127"/>
                <a:ea typeface="HY견명조" panose="02030600000101010101" pitchFamily="18" charset="-127"/>
              </a:rPr>
              <a:t>과정 </a:t>
            </a:r>
            <a:r>
              <a:rPr lang="en-US" altLang="ko-KR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ko-KR" altLang="en-US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공통 테이블</a:t>
            </a:r>
            <a:r>
              <a:rPr lang="en-US" altLang="ko-KR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2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D639D58-A08B-A1F2-9A56-44B632E143BC}"/>
              </a:ext>
            </a:extLst>
          </p:cNvPr>
          <p:cNvCxnSpPr>
            <a:cxnSpLocks/>
          </p:cNvCxnSpPr>
          <p:nvPr/>
        </p:nvCxnSpPr>
        <p:spPr>
          <a:xfrm>
            <a:off x="6181725" y="870430"/>
            <a:ext cx="6010275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42C64B9C-11C2-1872-3A70-19083CE81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03" y="2766467"/>
            <a:ext cx="11251993" cy="165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45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A6F28E98-E9FF-16B1-62D9-935D769588EB}"/>
              </a:ext>
            </a:extLst>
          </p:cNvPr>
          <p:cNvSpPr/>
          <p:nvPr/>
        </p:nvSpPr>
        <p:spPr>
          <a:xfrm>
            <a:off x="-943753" y="-457590"/>
            <a:ext cx="2590800" cy="2628900"/>
          </a:xfrm>
          <a:prstGeom prst="ellipse">
            <a:avLst/>
          </a:prstGeom>
          <a:solidFill>
            <a:srgbClr val="3965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7F60F9-2C74-2CC3-76A0-9668C3FCF382}"/>
              </a:ext>
            </a:extLst>
          </p:cNvPr>
          <p:cNvSpPr txBox="1"/>
          <p:nvPr/>
        </p:nvSpPr>
        <p:spPr>
          <a:xfrm>
            <a:off x="0" y="-223930"/>
            <a:ext cx="1514475" cy="1879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3</a:t>
            </a:r>
            <a:endParaRPr lang="ko-KR" altLang="en-US" sz="8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B0076E-2EDB-1552-C115-F2FE2DD11BF8}"/>
              </a:ext>
            </a:extLst>
          </p:cNvPr>
          <p:cNvSpPr txBox="1"/>
          <p:nvPr/>
        </p:nvSpPr>
        <p:spPr>
          <a:xfrm>
            <a:off x="1828011" y="608820"/>
            <a:ext cx="414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최종 구축 </a:t>
            </a:r>
            <a:r>
              <a:rPr lang="en-US" altLang="ko-KR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ko-KR" altLang="en-US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경찰 테이블</a:t>
            </a:r>
            <a:r>
              <a:rPr lang="en-US" altLang="ko-KR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2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D639D58-A08B-A1F2-9A56-44B632E143BC}"/>
              </a:ext>
            </a:extLst>
          </p:cNvPr>
          <p:cNvCxnSpPr>
            <a:cxnSpLocks/>
          </p:cNvCxnSpPr>
          <p:nvPr/>
        </p:nvCxnSpPr>
        <p:spPr>
          <a:xfrm>
            <a:off x="6181725" y="870430"/>
            <a:ext cx="6010275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2EFC36-70FD-B3EF-491C-6653BAD97C08}"/>
              </a:ext>
            </a:extLst>
          </p:cNvPr>
          <p:cNvSpPr/>
          <p:nvPr/>
        </p:nvSpPr>
        <p:spPr>
          <a:xfrm>
            <a:off x="809743" y="2336478"/>
            <a:ext cx="10568533" cy="3597206"/>
          </a:xfrm>
          <a:prstGeom prst="rect">
            <a:avLst/>
          </a:prstGeom>
          <a:solidFill>
            <a:srgbClr val="94B4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28F361C-9C7B-2D00-4579-DA0EABBF0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141" y="2404970"/>
            <a:ext cx="10403717" cy="34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94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A6F28E98-E9FF-16B1-62D9-935D769588EB}"/>
              </a:ext>
            </a:extLst>
          </p:cNvPr>
          <p:cNvSpPr/>
          <p:nvPr/>
        </p:nvSpPr>
        <p:spPr>
          <a:xfrm>
            <a:off x="-943753" y="-457590"/>
            <a:ext cx="2590800" cy="2628900"/>
          </a:xfrm>
          <a:prstGeom prst="ellipse">
            <a:avLst/>
          </a:prstGeom>
          <a:solidFill>
            <a:srgbClr val="3965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7F60F9-2C74-2CC3-76A0-9668C3FCF382}"/>
              </a:ext>
            </a:extLst>
          </p:cNvPr>
          <p:cNvSpPr txBox="1"/>
          <p:nvPr/>
        </p:nvSpPr>
        <p:spPr>
          <a:xfrm>
            <a:off x="0" y="-223930"/>
            <a:ext cx="1514475" cy="1879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3</a:t>
            </a:r>
            <a:endParaRPr lang="ko-KR" altLang="en-US" sz="8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B0076E-2EDB-1552-C115-F2FE2DD11BF8}"/>
              </a:ext>
            </a:extLst>
          </p:cNvPr>
          <p:cNvSpPr txBox="1"/>
          <p:nvPr/>
        </p:nvSpPr>
        <p:spPr>
          <a:xfrm>
            <a:off x="1828011" y="608820"/>
            <a:ext cx="4144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최종 구축 </a:t>
            </a:r>
            <a:r>
              <a:rPr lang="en-US" altLang="ko-KR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ko-KR" altLang="en-US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경찰 테이블</a:t>
            </a:r>
            <a:r>
              <a:rPr lang="en-US" altLang="ko-KR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28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D639D58-A08B-A1F2-9A56-44B632E143BC}"/>
              </a:ext>
            </a:extLst>
          </p:cNvPr>
          <p:cNvCxnSpPr>
            <a:cxnSpLocks/>
          </p:cNvCxnSpPr>
          <p:nvPr/>
        </p:nvCxnSpPr>
        <p:spPr>
          <a:xfrm>
            <a:off x="6181725" y="870430"/>
            <a:ext cx="6010275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D09D71-F2E4-F8DE-2836-14B58ACBD02E}"/>
              </a:ext>
            </a:extLst>
          </p:cNvPr>
          <p:cNvSpPr/>
          <p:nvPr/>
        </p:nvSpPr>
        <p:spPr>
          <a:xfrm>
            <a:off x="937668" y="2171310"/>
            <a:ext cx="10292307" cy="3490169"/>
          </a:xfrm>
          <a:prstGeom prst="rect">
            <a:avLst/>
          </a:prstGeom>
          <a:solidFill>
            <a:srgbClr val="94B4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3F22CBA-B110-8EE9-6173-7DDF1B637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292" y="2282755"/>
            <a:ext cx="10047416" cy="326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4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764890-E129-42A9-E470-35AE173AC785}"/>
              </a:ext>
            </a:extLst>
          </p:cNvPr>
          <p:cNvSpPr/>
          <p:nvPr/>
        </p:nvSpPr>
        <p:spPr>
          <a:xfrm>
            <a:off x="937667" y="2317819"/>
            <a:ext cx="10473284" cy="3669746"/>
          </a:xfrm>
          <a:prstGeom prst="rect">
            <a:avLst/>
          </a:prstGeom>
          <a:solidFill>
            <a:srgbClr val="94B4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6F28E98-E9FF-16B1-62D9-935D769588EB}"/>
              </a:ext>
            </a:extLst>
          </p:cNvPr>
          <p:cNvSpPr/>
          <p:nvPr/>
        </p:nvSpPr>
        <p:spPr>
          <a:xfrm>
            <a:off x="-943753" y="-457590"/>
            <a:ext cx="2590800" cy="2628900"/>
          </a:xfrm>
          <a:prstGeom prst="ellipse">
            <a:avLst/>
          </a:prstGeom>
          <a:solidFill>
            <a:srgbClr val="3965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7F60F9-2C74-2CC3-76A0-9668C3FCF382}"/>
              </a:ext>
            </a:extLst>
          </p:cNvPr>
          <p:cNvSpPr txBox="1"/>
          <p:nvPr/>
        </p:nvSpPr>
        <p:spPr>
          <a:xfrm>
            <a:off x="0" y="-223930"/>
            <a:ext cx="1514475" cy="1879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3</a:t>
            </a:r>
            <a:endParaRPr lang="ko-KR" altLang="en-US" sz="8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B0076E-2EDB-1552-C115-F2FE2DD11BF8}"/>
              </a:ext>
            </a:extLst>
          </p:cNvPr>
          <p:cNvSpPr txBox="1"/>
          <p:nvPr/>
        </p:nvSpPr>
        <p:spPr>
          <a:xfrm>
            <a:off x="1828011" y="608820"/>
            <a:ext cx="414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최종 구축 </a:t>
            </a:r>
            <a:r>
              <a:rPr lang="en-US" altLang="ko-KR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ko-KR" altLang="en-US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대중교통 테이블</a:t>
            </a:r>
            <a:r>
              <a:rPr lang="en-US" altLang="ko-KR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2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D639D58-A08B-A1F2-9A56-44B632E143BC}"/>
              </a:ext>
            </a:extLst>
          </p:cNvPr>
          <p:cNvCxnSpPr>
            <a:cxnSpLocks/>
          </p:cNvCxnSpPr>
          <p:nvPr/>
        </p:nvCxnSpPr>
        <p:spPr>
          <a:xfrm>
            <a:off x="6181725" y="870430"/>
            <a:ext cx="6010275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BFCBE19D-1CFC-2F36-BCF3-EA5257334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066" y="2386311"/>
            <a:ext cx="10319318" cy="306704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CDF9925-0ED7-330A-B4EC-2C3286341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066" y="2376786"/>
            <a:ext cx="10319318" cy="356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3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764890-E129-42A9-E470-35AE173AC785}"/>
              </a:ext>
            </a:extLst>
          </p:cNvPr>
          <p:cNvSpPr/>
          <p:nvPr/>
        </p:nvSpPr>
        <p:spPr>
          <a:xfrm>
            <a:off x="937667" y="2317819"/>
            <a:ext cx="10501858" cy="3197153"/>
          </a:xfrm>
          <a:prstGeom prst="rect">
            <a:avLst/>
          </a:prstGeom>
          <a:solidFill>
            <a:srgbClr val="94B4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6F28E98-E9FF-16B1-62D9-935D769588EB}"/>
              </a:ext>
            </a:extLst>
          </p:cNvPr>
          <p:cNvSpPr/>
          <p:nvPr/>
        </p:nvSpPr>
        <p:spPr>
          <a:xfrm>
            <a:off x="-943753" y="-457590"/>
            <a:ext cx="2590800" cy="2628900"/>
          </a:xfrm>
          <a:prstGeom prst="ellipse">
            <a:avLst/>
          </a:prstGeom>
          <a:solidFill>
            <a:srgbClr val="3965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7F60F9-2C74-2CC3-76A0-9668C3FCF382}"/>
              </a:ext>
            </a:extLst>
          </p:cNvPr>
          <p:cNvSpPr txBox="1"/>
          <p:nvPr/>
        </p:nvSpPr>
        <p:spPr>
          <a:xfrm>
            <a:off x="0" y="-223930"/>
            <a:ext cx="1514475" cy="1879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3</a:t>
            </a:r>
            <a:endParaRPr lang="ko-KR" altLang="en-US" sz="8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B0076E-2EDB-1552-C115-F2FE2DD11BF8}"/>
              </a:ext>
            </a:extLst>
          </p:cNvPr>
          <p:cNvSpPr txBox="1"/>
          <p:nvPr/>
        </p:nvSpPr>
        <p:spPr>
          <a:xfrm>
            <a:off x="1828011" y="608820"/>
            <a:ext cx="414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최종 구축 </a:t>
            </a:r>
            <a:r>
              <a:rPr lang="en-US" altLang="ko-KR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ko-KR" altLang="en-US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대중교통 테이블</a:t>
            </a:r>
            <a:r>
              <a:rPr lang="en-US" altLang="ko-KR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2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D639D58-A08B-A1F2-9A56-44B632E143BC}"/>
              </a:ext>
            </a:extLst>
          </p:cNvPr>
          <p:cNvCxnSpPr>
            <a:cxnSpLocks/>
          </p:cNvCxnSpPr>
          <p:nvPr/>
        </p:nvCxnSpPr>
        <p:spPr>
          <a:xfrm>
            <a:off x="6181725" y="870430"/>
            <a:ext cx="6010275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BFCBE19D-1CFC-2F36-BCF3-EA5257334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066" y="2386311"/>
            <a:ext cx="10319318" cy="306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9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A6F28E98-E9FF-16B1-62D9-935D769588EB}"/>
              </a:ext>
            </a:extLst>
          </p:cNvPr>
          <p:cNvSpPr/>
          <p:nvPr/>
        </p:nvSpPr>
        <p:spPr>
          <a:xfrm>
            <a:off x="-943753" y="-457590"/>
            <a:ext cx="2590800" cy="2628900"/>
          </a:xfrm>
          <a:prstGeom prst="ellipse">
            <a:avLst/>
          </a:prstGeom>
          <a:solidFill>
            <a:srgbClr val="3965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7F60F9-2C74-2CC3-76A0-9668C3FCF382}"/>
              </a:ext>
            </a:extLst>
          </p:cNvPr>
          <p:cNvSpPr txBox="1"/>
          <p:nvPr/>
        </p:nvSpPr>
        <p:spPr>
          <a:xfrm>
            <a:off x="0" y="-223930"/>
            <a:ext cx="1514475" cy="1879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3</a:t>
            </a:r>
            <a:endParaRPr lang="ko-KR" altLang="en-US" sz="8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B0076E-2EDB-1552-C115-F2FE2DD11BF8}"/>
              </a:ext>
            </a:extLst>
          </p:cNvPr>
          <p:cNvSpPr txBox="1"/>
          <p:nvPr/>
        </p:nvSpPr>
        <p:spPr>
          <a:xfrm>
            <a:off x="2209799" y="608820"/>
            <a:ext cx="3762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최종 구축 </a:t>
            </a:r>
            <a:r>
              <a:rPr lang="en-US" altLang="ko-KR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ko-KR" altLang="en-US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공통 테이블</a:t>
            </a:r>
            <a:r>
              <a:rPr lang="en-US" altLang="ko-KR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2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D639D58-A08B-A1F2-9A56-44B632E143BC}"/>
              </a:ext>
            </a:extLst>
          </p:cNvPr>
          <p:cNvCxnSpPr>
            <a:cxnSpLocks/>
          </p:cNvCxnSpPr>
          <p:nvPr/>
        </p:nvCxnSpPr>
        <p:spPr>
          <a:xfrm>
            <a:off x="6181725" y="870430"/>
            <a:ext cx="6010275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54DDA896-047C-DBE8-50D4-49A74538E0F6}"/>
              </a:ext>
            </a:extLst>
          </p:cNvPr>
          <p:cNvSpPr/>
          <p:nvPr/>
        </p:nvSpPr>
        <p:spPr>
          <a:xfrm>
            <a:off x="937668" y="2171310"/>
            <a:ext cx="10292307" cy="3562739"/>
          </a:xfrm>
          <a:prstGeom prst="rect">
            <a:avLst/>
          </a:prstGeom>
          <a:solidFill>
            <a:srgbClr val="94B4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972292-EBB2-C9DB-5743-C5920B457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99" y="2246616"/>
            <a:ext cx="10163175" cy="33337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9498BAA-F7EB-D29A-AD94-5B2DD845D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599" y="2266205"/>
            <a:ext cx="10163175" cy="336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9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A6F28E98-E9FF-16B1-62D9-935D769588EB}"/>
              </a:ext>
            </a:extLst>
          </p:cNvPr>
          <p:cNvSpPr/>
          <p:nvPr/>
        </p:nvSpPr>
        <p:spPr>
          <a:xfrm>
            <a:off x="-943753" y="-457590"/>
            <a:ext cx="2590800" cy="2628900"/>
          </a:xfrm>
          <a:prstGeom prst="ellipse">
            <a:avLst/>
          </a:prstGeom>
          <a:solidFill>
            <a:srgbClr val="3965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7F60F9-2C74-2CC3-76A0-9668C3FCF382}"/>
              </a:ext>
            </a:extLst>
          </p:cNvPr>
          <p:cNvSpPr txBox="1"/>
          <p:nvPr/>
        </p:nvSpPr>
        <p:spPr>
          <a:xfrm>
            <a:off x="0" y="-223930"/>
            <a:ext cx="1514475" cy="1879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3</a:t>
            </a:r>
            <a:endParaRPr lang="ko-KR" altLang="en-US" sz="8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B0076E-2EDB-1552-C115-F2FE2DD11BF8}"/>
              </a:ext>
            </a:extLst>
          </p:cNvPr>
          <p:cNvSpPr txBox="1"/>
          <p:nvPr/>
        </p:nvSpPr>
        <p:spPr>
          <a:xfrm>
            <a:off x="2209799" y="608820"/>
            <a:ext cx="3762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최종 구축 </a:t>
            </a:r>
            <a:r>
              <a:rPr lang="en-US" altLang="ko-KR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ko-KR" altLang="en-US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공통 테이블</a:t>
            </a:r>
            <a:r>
              <a:rPr lang="en-US" altLang="ko-KR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2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D639D58-A08B-A1F2-9A56-44B632E143BC}"/>
              </a:ext>
            </a:extLst>
          </p:cNvPr>
          <p:cNvCxnSpPr>
            <a:cxnSpLocks/>
          </p:cNvCxnSpPr>
          <p:nvPr/>
        </p:nvCxnSpPr>
        <p:spPr>
          <a:xfrm>
            <a:off x="6181725" y="870430"/>
            <a:ext cx="6010275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54DDA896-047C-DBE8-50D4-49A74538E0F6}"/>
              </a:ext>
            </a:extLst>
          </p:cNvPr>
          <p:cNvSpPr/>
          <p:nvPr/>
        </p:nvSpPr>
        <p:spPr>
          <a:xfrm>
            <a:off x="937668" y="2171310"/>
            <a:ext cx="10292307" cy="3490169"/>
          </a:xfrm>
          <a:prstGeom prst="rect">
            <a:avLst/>
          </a:prstGeom>
          <a:solidFill>
            <a:srgbClr val="94B4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972292-EBB2-C9DB-5743-C5920B457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99" y="2246616"/>
            <a:ext cx="10163175" cy="333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07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A6F28E98-E9FF-16B1-62D9-935D769588EB}"/>
              </a:ext>
            </a:extLst>
          </p:cNvPr>
          <p:cNvSpPr/>
          <p:nvPr/>
        </p:nvSpPr>
        <p:spPr>
          <a:xfrm>
            <a:off x="-943753" y="-457590"/>
            <a:ext cx="2590800" cy="2628900"/>
          </a:xfrm>
          <a:prstGeom prst="ellipse">
            <a:avLst/>
          </a:prstGeom>
          <a:solidFill>
            <a:srgbClr val="3965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7F60F9-2C74-2CC3-76A0-9668C3FCF382}"/>
              </a:ext>
            </a:extLst>
          </p:cNvPr>
          <p:cNvSpPr txBox="1"/>
          <p:nvPr/>
        </p:nvSpPr>
        <p:spPr>
          <a:xfrm>
            <a:off x="0" y="-223930"/>
            <a:ext cx="1514475" cy="1879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  <a:endParaRPr lang="ko-KR" altLang="en-US" sz="8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HY헤드라인M" panose="02030600000101010101" pitchFamily="18" charset="-127"/>
            </a:endParaRPr>
          </a:p>
        </p:txBody>
      </p:sp>
      <p:sp>
        <p:nvSpPr>
          <p:cNvPr id="4" name="사각형: 잘린 대각선 방향 모서리 3">
            <a:extLst>
              <a:ext uri="{FF2B5EF4-FFF2-40B4-BE49-F238E27FC236}">
                <a16:creationId xmlns:a16="http://schemas.microsoft.com/office/drawing/2014/main" id="{519A1D22-758E-066E-C98D-7D506135D794}"/>
              </a:ext>
            </a:extLst>
          </p:cNvPr>
          <p:cNvSpPr/>
          <p:nvPr/>
        </p:nvSpPr>
        <p:spPr>
          <a:xfrm rot="201946">
            <a:off x="2155971" y="2403849"/>
            <a:ext cx="7989027" cy="2294714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3" name="사각형: 잘린 대각선 방향 모서리 2">
            <a:extLst>
              <a:ext uri="{FF2B5EF4-FFF2-40B4-BE49-F238E27FC236}">
                <a16:creationId xmlns:a16="http://schemas.microsoft.com/office/drawing/2014/main" id="{DDF894DE-F795-5875-40F4-93E5C309B565}"/>
              </a:ext>
            </a:extLst>
          </p:cNvPr>
          <p:cNvSpPr/>
          <p:nvPr/>
        </p:nvSpPr>
        <p:spPr>
          <a:xfrm rot="194629">
            <a:off x="2286600" y="2573666"/>
            <a:ext cx="7771312" cy="1994257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잘린 대각선 방향 모서리 1">
            <a:extLst>
              <a:ext uri="{FF2B5EF4-FFF2-40B4-BE49-F238E27FC236}">
                <a16:creationId xmlns:a16="http://schemas.microsoft.com/office/drawing/2014/main" id="{5ACC8225-2884-E498-8D51-C234362EFF59}"/>
              </a:ext>
            </a:extLst>
          </p:cNvPr>
          <p:cNvSpPr/>
          <p:nvPr/>
        </p:nvSpPr>
        <p:spPr>
          <a:xfrm>
            <a:off x="2434646" y="2669463"/>
            <a:ext cx="7492637" cy="1820085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분실물 정보 제공 </a:t>
            </a:r>
            <a:r>
              <a:rPr lang="en-US" altLang="ko-KR" sz="4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APP</a:t>
            </a:r>
            <a:endParaRPr lang="ko-KR" altLang="en-US" sz="4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612BDE-5382-0F59-3C10-E216AB8EDF5D}"/>
              </a:ext>
            </a:extLst>
          </p:cNvPr>
          <p:cNvSpPr txBox="1"/>
          <p:nvPr/>
        </p:nvSpPr>
        <p:spPr>
          <a:xfrm>
            <a:off x="1714519" y="639513"/>
            <a:ext cx="2719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프로젝트 개요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6FEBC62-612F-6184-0A7E-08CA38528E04}"/>
              </a:ext>
            </a:extLst>
          </p:cNvPr>
          <p:cNvCxnSpPr>
            <a:cxnSpLocks/>
          </p:cNvCxnSpPr>
          <p:nvPr/>
        </p:nvCxnSpPr>
        <p:spPr>
          <a:xfrm>
            <a:off x="4275909" y="870430"/>
            <a:ext cx="7916091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21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3C50C3-B970-26A0-FB2F-514A9E4C81EF}"/>
              </a:ext>
            </a:extLst>
          </p:cNvPr>
          <p:cNvSpPr/>
          <p:nvPr/>
        </p:nvSpPr>
        <p:spPr>
          <a:xfrm>
            <a:off x="3339366" y="5340274"/>
            <a:ext cx="5604609" cy="1098625"/>
          </a:xfrm>
          <a:prstGeom prst="rect">
            <a:avLst/>
          </a:prstGeom>
          <a:solidFill>
            <a:srgbClr val="94B4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6F28E98-E9FF-16B1-62D9-935D769588EB}"/>
              </a:ext>
            </a:extLst>
          </p:cNvPr>
          <p:cNvSpPr/>
          <p:nvPr/>
        </p:nvSpPr>
        <p:spPr>
          <a:xfrm>
            <a:off x="-943753" y="-457590"/>
            <a:ext cx="2590800" cy="2628900"/>
          </a:xfrm>
          <a:prstGeom prst="ellipse">
            <a:avLst/>
          </a:prstGeom>
          <a:solidFill>
            <a:srgbClr val="3965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7F60F9-2C74-2CC3-76A0-9668C3FCF382}"/>
              </a:ext>
            </a:extLst>
          </p:cNvPr>
          <p:cNvSpPr txBox="1"/>
          <p:nvPr/>
        </p:nvSpPr>
        <p:spPr>
          <a:xfrm>
            <a:off x="0" y="-223930"/>
            <a:ext cx="1514475" cy="1879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3</a:t>
            </a:r>
            <a:endParaRPr lang="ko-KR" altLang="en-US" sz="8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B0076E-2EDB-1552-C115-F2FE2DD11BF8}"/>
              </a:ext>
            </a:extLst>
          </p:cNvPr>
          <p:cNvSpPr txBox="1"/>
          <p:nvPr/>
        </p:nvSpPr>
        <p:spPr>
          <a:xfrm>
            <a:off x="2209799" y="608820"/>
            <a:ext cx="3762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최종 구축 </a:t>
            </a:r>
            <a:r>
              <a:rPr lang="en-US" altLang="ko-KR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(</a:t>
            </a:r>
            <a:r>
              <a:rPr lang="ko-KR" altLang="en-US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공통 테이블</a:t>
            </a:r>
            <a:r>
              <a:rPr lang="en-US" altLang="ko-KR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)</a:t>
            </a:r>
            <a:endParaRPr lang="ko-KR" altLang="en-US" sz="2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D639D58-A08B-A1F2-9A56-44B632E143BC}"/>
              </a:ext>
            </a:extLst>
          </p:cNvPr>
          <p:cNvCxnSpPr>
            <a:cxnSpLocks/>
          </p:cNvCxnSpPr>
          <p:nvPr/>
        </p:nvCxnSpPr>
        <p:spPr>
          <a:xfrm>
            <a:off x="6181725" y="870430"/>
            <a:ext cx="6010275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54DDA896-047C-DBE8-50D4-49A74538E0F6}"/>
              </a:ext>
            </a:extLst>
          </p:cNvPr>
          <p:cNvSpPr/>
          <p:nvPr/>
        </p:nvSpPr>
        <p:spPr>
          <a:xfrm>
            <a:off x="950588" y="1889091"/>
            <a:ext cx="10292307" cy="3172208"/>
          </a:xfrm>
          <a:prstGeom prst="rect">
            <a:avLst/>
          </a:prstGeom>
          <a:solidFill>
            <a:srgbClr val="94B4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FFA6B5-2682-F8B5-45E7-6ADB8E745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4" y="1975048"/>
            <a:ext cx="10119351" cy="29814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5B74BFC-53E1-CA47-5E23-BEC8BE9EC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996" y="5402794"/>
            <a:ext cx="5330007" cy="95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71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A6F28E98-E9FF-16B1-62D9-935D769588EB}"/>
              </a:ext>
            </a:extLst>
          </p:cNvPr>
          <p:cNvSpPr/>
          <p:nvPr/>
        </p:nvSpPr>
        <p:spPr>
          <a:xfrm>
            <a:off x="-943753" y="-457590"/>
            <a:ext cx="2590800" cy="2628900"/>
          </a:xfrm>
          <a:prstGeom prst="ellipse">
            <a:avLst/>
          </a:prstGeom>
          <a:solidFill>
            <a:srgbClr val="3965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7F60F9-2C74-2CC3-76A0-9668C3FCF382}"/>
              </a:ext>
            </a:extLst>
          </p:cNvPr>
          <p:cNvSpPr txBox="1"/>
          <p:nvPr/>
        </p:nvSpPr>
        <p:spPr>
          <a:xfrm>
            <a:off x="0" y="-223930"/>
            <a:ext cx="1514475" cy="1879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4</a:t>
            </a:r>
            <a:endParaRPr lang="ko-KR" altLang="en-US" sz="8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B0076E-2EDB-1552-C115-F2FE2DD11BF8}"/>
              </a:ext>
            </a:extLst>
          </p:cNvPr>
          <p:cNvSpPr txBox="1"/>
          <p:nvPr/>
        </p:nvSpPr>
        <p:spPr>
          <a:xfrm>
            <a:off x="2038351" y="608820"/>
            <a:ext cx="3933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애플리케이션 시연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D639D58-A08B-A1F2-9A56-44B632E143BC}"/>
              </a:ext>
            </a:extLst>
          </p:cNvPr>
          <p:cNvCxnSpPr>
            <a:cxnSpLocks/>
          </p:cNvCxnSpPr>
          <p:nvPr/>
        </p:nvCxnSpPr>
        <p:spPr>
          <a:xfrm>
            <a:off x="6181725" y="870430"/>
            <a:ext cx="6010275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0F2C268-80EA-5172-E882-C047E202E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01" y="2010638"/>
            <a:ext cx="10019900" cy="33799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E8447C-5FFE-ED3F-6D93-C210845F2B60}"/>
              </a:ext>
            </a:extLst>
          </p:cNvPr>
          <p:cNvSpPr txBox="1"/>
          <p:nvPr/>
        </p:nvSpPr>
        <p:spPr>
          <a:xfrm>
            <a:off x="4820739" y="5514978"/>
            <a:ext cx="3252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리스트 기능 구현 함수</a:t>
            </a:r>
          </a:p>
        </p:txBody>
      </p:sp>
    </p:spTree>
    <p:extLst>
      <p:ext uri="{BB962C8B-B14F-4D97-AF65-F5344CB8AC3E}">
        <p14:creationId xmlns:p14="http://schemas.microsoft.com/office/powerpoint/2010/main" val="244221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A6F28E98-E9FF-16B1-62D9-935D769588EB}"/>
              </a:ext>
            </a:extLst>
          </p:cNvPr>
          <p:cNvSpPr/>
          <p:nvPr/>
        </p:nvSpPr>
        <p:spPr>
          <a:xfrm>
            <a:off x="-943753" y="-457590"/>
            <a:ext cx="2590800" cy="2628900"/>
          </a:xfrm>
          <a:prstGeom prst="ellipse">
            <a:avLst/>
          </a:prstGeom>
          <a:solidFill>
            <a:srgbClr val="3965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7F60F9-2C74-2CC3-76A0-9668C3FCF382}"/>
              </a:ext>
            </a:extLst>
          </p:cNvPr>
          <p:cNvSpPr txBox="1"/>
          <p:nvPr/>
        </p:nvSpPr>
        <p:spPr>
          <a:xfrm>
            <a:off x="0" y="-223930"/>
            <a:ext cx="1514475" cy="1879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4</a:t>
            </a:r>
            <a:endParaRPr lang="ko-KR" altLang="en-US" sz="8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B0076E-2EDB-1552-C115-F2FE2DD11BF8}"/>
              </a:ext>
            </a:extLst>
          </p:cNvPr>
          <p:cNvSpPr txBox="1"/>
          <p:nvPr/>
        </p:nvSpPr>
        <p:spPr>
          <a:xfrm>
            <a:off x="2038351" y="608820"/>
            <a:ext cx="3933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애플리케이션 시연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D639D58-A08B-A1F2-9A56-44B632E143BC}"/>
              </a:ext>
            </a:extLst>
          </p:cNvPr>
          <p:cNvCxnSpPr>
            <a:cxnSpLocks/>
          </p:cNvCxnSpPr>
          <p:nvPr/>
        </p:nvCxnSpPr>
        <p:spPr>
          <a:xfrm>
            <a:off x="6181725" y="870430"/>
            <a:ext cx="6010275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" name="bandicam 2023-12-04 23-24-59-976">
            <a:hlinkClick r:id="" action="ppaction://media"/>
            <a:extLst>
              <a:ext uri="{FF2B5EF4-FFF2-40B4-BE49-F238E27FC236}">
                <a16:creationId xmlns:a16="http://schemas.microsoft.com/office/drawing/2014/main" id="{E1EF321C-AA64-ED83-A089-1794597468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7826" y="1181896"/>
            <a:ext cx="7407729" cy="547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31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A6F28E98-E9FF-16B1-62D9-935D769588EB}"/>
              </a:ext>
            </a:extLst>
          </p:cNvPr>
          <p:cNvSpPr/>
          <p:nvPr/>
        </p:nvSpPr>
        <p:spPr>
          <a:xfrm>
            <a:off x="-943753" y="-457590"/>
            <a:ext cx="2590800" cy="2628900"/>
          </a:xfrm>
          <a:prstGeom prst="ellipse">
            <a:avLst/>
          </a:prstGeom>
          <a:solidFill>
            <a:srgbClr val="3965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7F60F9-2C74-2CC3-76A0-9668C3FCF382}"/>
              </a:ext>
            </a:extLst>
          </p:cNvPr>
          <p:cNvSpPr txBox="1"/>
          <p:nvPr/>
        </p:nvSpPr>
        <p:spPr>
          <a:xfrm>
            <a:off x="0" y="-223930"/>
            <a:ext cx="1514475" cy="1879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4</a:t>
            </a:r>
            <a:endParaRPr lang="ko-KR" altLang="en-US" sz="8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B0076E-2EDB-1552-C115-F2FE2DD11BF8}"/>
              </a:ext>
            </a:extLst>
          </p:cNvPr>
          <p:cNvSpPr txBox="1"/>
          <p:nvPr/>
        </p:nvSpPr>
        <p:spPr>
          <a:xfrm>
            <a:off x="2038351" y="608820"/>
            <a:ext cx="3933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애플리케이션 시연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D639D58-A08B-A1F2-9A56-44B632E143BC}"/>
              </a:ext>
            </a:extLst>
          </p:cNvPr>
          <p:cNvCxnSpPr>
            <a:cxnSpLocks/>
          </p:cNvCxnSpPr>
          <p:nvPr/>
        </p:nvCxnSpPr>
        <p:spPr>
          <a:xfrm>
            <a:off x="6181725" y="870430"/>
            <a:ext cx="6010275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E8447C-5FFE-ED3F-6D93-C210845F2B60}"/>
              </a:ext>
            </a:extLst>
          </p:cNvPr>
          <p:cNvSpPr txBox="1"/>
          <p:nvPr/>
        </p:nvSpPr>
        <p:spPr>
          <a:xfrm>
            <a:off x="4820739" y="5514978"/>
            <a:ext cx="3252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검색 기능 구현 함수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3266CF-834E-BA8C-69B7-602386338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048" y="1461813"/>
            <a:ext cx="10307488" cy="3934374"/>
          </a:xfrm>
          <a:prstGeom prst="rect">
            <a:avLst/>
          </a:prstGeom>
        </p:spPr>
      </p:pic>
      <p:pic>
        <p:nvPicPr>
          <p:cNvPr id="7" name="그래픽 6" descr="커서 단색으로 채워진">
            <a:extLst>
              <a:ext uri="{FF2B5EF4-FFF2-40B4-BE49-F238E27FC236}">
                <a16:creationId xmlns:a16="http://schemas.microsoft.com/office/drawing/2014/main" id="{46CFF5B9-4EF7-9DEA-6643-823C4B293A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8944875" y="2181708"/>
            <a:ext cx="1216251" cy="12162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049B8A-BA9B-5CD5-8766-425BD49530D8}"/>
              </a:ext>
            </a:extLst>
          </p:cNvPr>
          <p:cNvSpPr txBox="1"/>
          <p:nvPr/>
        </p:nvSpPr>
        <p:spPr>
          <a:xfrm>
            <a:off x="6661349" y="1869988"/>
            <a:ext cx="505102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SELECT WHERE LIKE</a:t>
            </a:r>
            <a:r>
              <a:rPr lang="ko-KR" altLang="en-US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를 활용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2AEEDF-B33F-1F5D-94E6-54088FEA0A7F}"/>
              </a:ext>
            </a:extLst>
          </p:cNvPr>
          <p:cNvSpPr/>
          <p:nvPr/>
        </p:nvSpPr>
        <p:spPr>
          <a:xfrm flipV="1">
            <a:off x="2773204" y="2627344"/>
            <a:ext cx="5778614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BF1689-8519-61A8-28D8-663600860828}"/>
              </a:ext>
            </a:extLst>
          </p:cNvPr>
          <p:cNvSpPr/>
          <p:nvPr/>
        </p:nvSpPr>
        <p:spPr>
          <a:xfrm flipV="1">
            <a:off x="2773204" y="3710635"/>
            <a:ext cx="5491230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AC89BFA-B0BC-2C7F-DFA8-1FBAA5F69B1A}"/>
              </a:ext>
            </a:extLst>
          </p:cNvPr>
          <p:cNvSpPr/>
          <p:nvPr/>
        </p:nvSpPr>
        <p:spPr>
          <a:xfrm flipV="1">
            <a:off x="2773203" y="4790356"/>
            <a:ext cx="8765653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27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A6F28E98-E9FF-16B1-62D9-935D769588EB}"/>
              </a:ext>
            </a:extLst>
          </p:cNvPr>
          <p:cNvSpPr/>
          <p:nvPr/>
        </p:nvSpPr>
        <p:spPr>
          <a:xfrm>
            <a:off x="-943753" y="-457590"/>
            <a:ext cx="2590800" cy="2628900"/>
          </a:xfrm>
          <a:prstGeom prst="ellipse">
            <a:avLst/>
          </a:prstGeom>
          <a:solidFill>
            <a:srgbClr val="3965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7F60F9-2C74-2CC3-76A0-9668C3FCF382}"/>
              </a:ext>
            </a:extLst>
          </p:cNvPr>
          <p:cNvSpPr txBox="1"/>
          <p:nvPr/>
        </p:nvSpPr>
        <p:spPr>
          <a:xfrm>
            <a:off x="0" y="-223930"/>
            <a:ext cx="1514475" cy="1879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4</a:t>
            </a:r>
            <a:endParaRPr lang="ko-KR" altLang="en-US" sz="8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B0076E-2EDB-1552-C115-F2FE2DD11BF8}"/>
              </a:ext>
            </a:extLst>
          </p:cNvPr>
          <p:cNvSpPr txBox="1"/>
          <p:nvPr/>
        </p:nvSpPr>
        <p:spPr>
          <a:xfrm>
            <a:off x="2038351" y="608820"/>
            <a:ext cx="3933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애플리케이션 시연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D639D58-A08B-A1F2-9A56-44B632E143BC}"/>
              </a:ext>
            </a:extLst>
          </p:cNvPr>
          <p:cNvCxnSpPr>
            <a:cxnSpLocks/>
          </p:cNvCxnSpPr>
          <p:nvPr/>
        </p:nvCxnSpPr>
        <p:spPr>
          <a:xfrm>
            <a:off x="6181725" y="870430"/>
            <a:ext cx="6010275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" name="bandicam 2023-12-04 23-29-27-760">
            <a:hlinkClick r:id="" action="ppaction://media"/>
            <a:extLst>
              <a:ext uri="{FF2B5EF4-FFF2-40B4-BE49-F238E27FC236}">
                <a16:creationId xmlns:a16="http://schemas.microsoft.com/office/drawing/2014/main" id="{98C60F80-DFE4-055C-9227-39F741F210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9434" y="1370996"/>
            <a:ext cx="7093131" cy="524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7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A6F28E98-E9FF-16B1-62D9-935D769588EB}"/>
              </a:ext>
            </a:extLst>
          </p:cNvPr>
          <p:cNvSpPr/>
          <p:nvPr/>
        </p:nvSpPr>
        <p:spPr>
          <a:xfrm>
            <a:off x="-943753" y="-457590"/>
            <a:ext cx="2590800" cy="2628900"/>
          </a:xfrm>
          <a:prstGeom prst="ellipse">
            <a:avLst/>
          </a:prstGeom>
          <a:solidFill>
            <a:srgbClr val="3965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7F60F9-2C74-2CC3-76A0-9668C3FCF382}"/>
              </a:ext>
            </a:extLst>
          </p:cNvPr>
          <p:cNvSpPr txBox="1"/>
          <p:nvPr/>
        </p:nvSpPr>
        <p:spPr>
          <a:xfrm>
            <a:off x="0" y="-223930"/>
            <a:ext cx="1514475" cy="1879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4</a:t>
            </a:r>
            <a:endParaRPr lang="ko-KR" altLang="en-US" sz="8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B0076E-2EDB-1552-C115-F2FE2DD11BF8}"/>
              </a:ext>
            </a:extLst>
          </p:cNvPr>
          <p:cNvSpPr txBox="1"/>
          <p:nvPr/>
        </p:nvSpPr>
        <p:spPr>
          <a:xfrm>
            <a:off x="2038351" y="608820"/>
            <a:ext cx="3933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애플리케이션 시연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D639D58-A08B-A1F2-9A56-44B632E143BC}"/>
              </a:ext>
            </a:extLst>
          </p:cNvPr>
          <p:cNvCxnSpPr>
            <a:cxnSpLocks/>
          </p:cNvCxnSpPr>
          <p:nvPr/>
        </p:nvCxnSpPr>
        <p:spPr>
          <a:xfrm>
            <a:off x="6181725" y="870430"/>
            <a:ext cx="6010275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E8447C-5FFE-ED3F-6D93-C210845F2B60}"/>
              </a:ext>
            </a:extLst>
          </p:cNvPr>
          <p:cNvSpPr txBox="1"/>
          <p:nvPr/>
        </p:nvSpPr>
        <p:spPr>
          <a:xfrm>
            <a:off x="8696053" y="4530035"/>
            <a:ext cx="3252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알림설정</a:t>
            </a:r>
            <a:r>
              <a:rPr lang="ko-KR" altLang="en-US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 구현 함수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07FC33-7B43-1F12-E9A5-EC48F1A70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086" y="2594761"/>
            <a:ext cx="10670912" cy="1827005"/>
          </a:xfrm>
          <a:prstGeom prst="rect">
            <a:avLst/>
          </a:prstGeom>
        </p:spPr>
      </p:pic>
      <p:pic>
        <p:nvPicPr>
          <p:cNvPr id="7" name="그래픽 6" descr="커서 단색으로 채워진">
            <a:extLst>
              <a:ext uri="{FF2B5EF4-FFF2-40B4-BE49-F238E27FC236}">
                <a16:creationId xmlns:a16="http://schemas.microsoft.com/office/drawing/2014/main" id="{101A5B82-CA18-04CE-7B1D-8B7E40966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4365900">
            <a:off x="9093223" y="2468060"/>
            <a:ext cx="1216251" cy="12162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59252F-F9A6-45C4-9378-10C00294E9D4}"/>
              </a:ext>
            </a:extLst>
          </p:cNvPr>
          <p:cNvSpPr txBox="1"/>
          <p:nvPr/>
        </p:nvSpPr>
        <p:spPr>
          <a:xfrm>
            <a:off x="7639662" y="2043745"/>
            <a:ext cx="376856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INSERT </a:t>
            </a:r>
            <a:r>
              <a:rPr lang="ko-KR" altLang="en-US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활용 삽입 구문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371710-6759-8897-740A-9AEFF9A3DBED}"/>
              </a:ext>
            </a:extLst>
          </p:cNvPr>
          <p:cNvSpPr/>
          <p:nvPr/>
        </p:nvSpPr>
        <p:spPr>
          <a:xfrm flipV="1">
            <a:off x="2625158" y="3770371"/>
            <a:ext cx="900883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래픽 12" descr="커서 단색으로 채워진">
            <a:extLst>
              <a:ext uri="{FF2B5EF4-FFF2-40B4-BE49-F238E27FC236}">
                <a16:creationId xmlns:a16="http://schemas.microsoft.com/office/drawing/2014/main" id="{350253FA-9DFB-023F-239C-2861C4D452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001535">
            <a:off x="1705464" y="4305519"/>
            <a:ext cx="1216251" cy="12162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BE4538-E481-9BD5-CBDA-2F7FE8C2767F}"/>
              </a:ext>
            </a:extLst>
          </p:cNvPr>
          <p:cNvSpPr txBox="1"/>
          <p:nvPr/>
        </p:nvSpPr>
        <p:spPr>
          <a:xfrm>
            <a:off x="529113" y="5366543"/>
            <a:ext cx="376856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DELETE </a:t>
            </a:r>
            <a:r>
              <a:rPr lang="ko-KR" altLang="en-US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활용 삭제 구문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B0DC903-0E18-5A7D-392B-929560C4E10F}"/>
              </a:ext>
            </a:extLst>
          </p:cNvPr>
          <p:cNvSpPr/>
          <p:nvPr/>
        </p:nvSpPr>
        <p:spPr>
          <a:xfrm flipV="1">
            <a:off x="2507592" y="4357406"/>
            <a:ext cx="5425917" cy="457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A6F28E98-E9FF-16B1-62D9-935D769588EB}"/>
              </a:ext>
            </a:extLst>
          </p:cNvPr>
          <p:cNvSpPr/>
          <p:nvPr/>
        </p:nvSpPr>
        <p:spPr>
          <a:xfrm>
            <a:off x="-943753" y="-457590"/>
            <a:ext cx="2590800" cy="2628900"/>
          </a:xfrm>
          <a:prstGeom prst="ellipse">
            <a:avLst/>
          </a:prstGeom>
          <a:solidFill>
            <a:srgbClr val="3965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7F60F9-2C74-2CC3-76A0-9668C3FCF382}"/>
              </a:ext>
            </a:extLst>
          </p:cNvPr>
          <p:cNvSpPr txBox="1"/>
          <p:nvPr/>
        </p:nvSpPr>
        <p:spPr>
          <a:xfrm>
            <a:off x="0" y="-223930"/>
            <a:ext cx="1514475" cy="1879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4</a:t>
            </a:r>
            <a:endParaRPr lang="ko-KR" altLang="en-US" sz="8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B0076E-2EDB-1552-C115-F2FE2DD11BF8}"/>
              </a:ext>
            </a:extLst>
          </p:cNvPr>
          <p:cNvSpPr txBox="1"/>
          <p:nvPr/>
        </p:nvSpPr>
        <p:spPr>
          <a:xfrm>
            <a:off x="2038351" y="608820"/>
            <a:ext cx="3933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애플리케이션 시연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D639D58-A08B-A1F2-9A56-44B632E143BC}"/>
              </a:ext>
            </a:extLst>
          </p:cNvPr>
          <p:cNvCxnSpPr>
            <a:cxnSpLocks/>
          </p:cNvCxnSpPr>
          <p:nvPr/>
        </p:nvCxnSpPr>
        <p:spPr>
          <a:xfrm>
            <a:off x="6181725" y="870430"/>
            <a:ext cx="6010275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" name="bandicam 2023-12-04 23-34-08-289">
            <a:hlinkClick r:id="" action="ppaction://media"/>
            <a:extLst>
              <a:ext uri="{FF2B5EF4-FFF2-40B4-BE49-F238E27FC236}">
                <a16:creationId xmlns:a16="http://schemas.microsoft.com/office/drawing/2014/main" id="{DE808C25-9BF8-9C6F-5B3A-24F18D1F2D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48593" y="1161039"/>
            <a:ext cx="7494814" cy="554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8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A6F28E98-E9FF-16B1-62D9-935D769588EB}"/>
              </a:ext>
            </a:extLst>
          </p:cNvPr>
          <p:cNvSpPr/>
          <p:nvPr/>
        </p:nvSpPr>
        <p:spPr>
          <a:xfrm>
            <a:off x="-943753" y="-457590"/>
            <a:ext cx="2590800" cy="2628900"/>
          </a:xfrm>
          <a:prstGeom prst="ellipse">
            <a:avLst/>
          </a:prstGeom>
          <a:solidFill>
            <a:srgbClr val="3965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7F60F9-2C74-2CC3-76A0-9668C3FCF382}"/>
              </a:ext>
            </a:extLst>
          </p:cNvPr>
          <p:cNvSpPr txBox="1"/>
          <p:nvPr/>
        </p:nvSpPr>
        <p:spPr>
          <a:xfrm>
            <a:off x="0" y="-223930"/>
            <a:ext cx="1514475" cy="1879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4</a:t>
            </a:r>
            <a:endParaRPr lang="ko-KR" altLang="en-US" sz="8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B0076E-2EDB-1552-C115-F2FE2DD11BF8}"/>
              </a:ext>
            </a:extLst>
          </p:cNvPr>
          <p:cNvSpPr txBox="1"/>
          <p:nvPr/>
        </p:nvSpPr>
        <p:spPr>
          <a:xfrm>
            <a:off x="2038351" y="608820"/>
            <a:ext cx="3933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애플리케이션 시연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D639D58-A08B-A1F2-9A56-44B632E143BC}"/>
              </a:ext>
            </a:extLst>
          </p:cNvPr>
          <p:cNvCxnSpPr>
            <a:cxnSpLocks/>
          </p:cNvCxnSpPr>
          <p:nvPr/>
        </p:nvCxnSpPr>
        <p:spPr>
          <a:xfrm>
            <a:off x="6181725" y="870430"/>
            <a:ext cx="6010275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" name="bandicam 2023-12-04 23-34-56-037">
            <a:hlinkClick r:id="" action="ppaction://media"/>
            <a:extLst>
              <a:ext uri="{FF2B5EF4-FFF2-40B4-BE49-F238E27FC236}">
                <a16:creationId xmlns:a16="http://schemas.microsoft.com/office/drawing/2014/main" id="{A90F5F84-3EA5-36BA-37F7-E28BC6772E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57548" y="1231952"/>
            <a:ext cx="7198723" cy="532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6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A6F28E98-E9FF-16B1-62D9-935D769588EB}"/>
              </a:ext>
            </a:extLst>
          </p:cNvPr>
          <p:cNvSpPr/>
          <p:nvPr/>
        </p:nvSpPr>
        <p:spPr>
          <a:xfrm>
            <a:off x="-943753" y="-457590"/>
            <a:ext cx="2590800" cy="2628900"/>
          </a:xfrm>
          <a:prstGeom prst="ellipse">
            <a:avLst/>
          </a:prstGeom>
          <a:solidFill>
            <a:srgbClr val="3965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7F60F9-2C74-2CC3-76A0-9668C3FCF382}"/>
              </a:ext>
            </a:extLst>
          </p:cNvPr>
          <p:cNvSpPr txBox="1"/>
          <p:nvPr/>
        </p:nvSpPr>
        <p:spPr>
          <a:xfrm>
            <a:off x="0" y="-223930"/>
            <a:ext cx="1514475" cy="1879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4</a:t>
            </a:r>
            <a:endParaRPr lang="ko-KR" altLang="en-US" sz="8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B0076E-2EDB-1552-C115-F2FE2DD11BF8}"/>
              </a:ext>
            </a:extLst>
          </p:cNvPr>
          <p:cNvSpPr txBox="1"/>
          <p:nvPr/>
        </p:nvSpPr>
        <p:spPr>
          <a:xfrm>
            <a:off x="2038351" y="608820"/>
            <a:ext cx="3933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애플리케이션 시연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D639D58-A08B-A1F2-9A56-44B632E143BC}"/>
              </a:ext>
            </a:extLst>
          </p:cNvPr>
          <p:cNvCxnSpPr>
            <a:cxnSpLocks/>
          </p:cNvCxnSpPr>
          <p:nvPr/>
        </p:nvCxnSpPr>
        <p:spPr>
          <a:xfrm>
            <a:off x="6181725" y="870430"/>
            <a:ext cx="6010275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A102F00E-9819-680D-73A4-327BB5102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438779"/>
            <a:ext cx="9065757" cy="4810401"/>
          </a:xfrm>
          <a:prstGeom prst="rect">
            <a:avLst/>
          </a:prstGeom>
        </p:spPr>
      </p:pic>
      <p:sp>
        <p:nvSpPr>
          <p:cNvPr id="4" name="원호 3">
            <a:extLst>
              <a:ext uri="{FF2B5EF4-FFF2-40B4-BE49-F238E27FC236}">
                <a16:creationId xmlns:a16="http://schemas.microsoft.com/office/drawing/2014/main" id="{E05D6A61-52A9-EC3A-4A4C-85C09D4CAC1B}"/>
              </a:ext>
            </a:extLst>
          </p:cNvPr>
          <p:cNvSpPr/>
          <p:nvPr/>
        </p:nvSpPr>
        <p:spPr>
          <a:xfrm rot="13058483">
            <a:off x="3003392" y="4869001"/>
            <a:ext cx="575485" cy="677487"/>
          </a:xfrm>
          <a:prstGeom prst="arc">
            <a:avLst>
              <a:gd name="adj1" fmla="val 15833034"/>
              <a:gd name="adj2" fmla="val 0"/>
            </a:avLst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래픽 5" descr="커서 단색으로 채워진">
            <a:extLst>
              <a:ext uri="{FF2B5EF4-FFF2-40B4-BE49-F238E27FC236}">
                <a16:creationId xmlns:a16="http://schemas.microsoft.com/office/drawing/2014/main" id="{B258FA5A-FEC2-7841-4F00-1C1AAB912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447579">
            <a:off x="1915562" y="4182847"/>
            <a:ext cx="1216251" cy="12162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4C136C-A19F-5B7B-059B-22EE7BF6C939}"/>
              </a:ext>
            </a:extLst>
          </p:cNvPr>
          <p:cNvSpPr txBox="1"/>
          <p:nvPr/>
        </p:nvSpPr>
        <p:spPr>
          <a:xfrm>
            <a:off x="630315" y="3872267"/>
            <a:ext cx="4144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HY견명조" panose="02030600000101010101" pitchFamily="18" charset="-127"/>
                <a:ea typeface="HY견명조" panose="02030600000101010101" pitchFamily="18" charset="-127"/>
              </a:rPr>
              <a:t>알림 설정</a:t>
            </a:r>
            <a:endParaRPr lang="ko-KR" altLang="en-US" sz="28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10" name="원호 9">
            <a:extLst>
              <a:ext uri="{FF2B5EF4-FFF2-40B4-BE49-F238E27FC236}">
                <a16:creationId xmlns:a16="http://schemas.microsoft.com/office/drawing/2014/main" id="{5A699B54-F964-9EE4-095C-5C5577B9EDA1}"/>
              </a:ext>
            </a:extLst>
          </p:cNvPr>
          <p:cNvSpPr/>
          <p:nvPr/>
        </p:nvSpPr>
        <p:spPr>
          <a:xfrm rot="2540905">
            <a:off x="7215500" y="2219937"/>
            <a:ext cx="400361" cy="579421"/>
          </a:xfrm>
          <a:prstGeom prst="arc">
            <a:avLst>
              <a:gd name="adj1" fmla="val 15833034"/>
              <a:gd name="adj2" fmla="val 0"/>
            </a:avLst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3D450DC2-CF3B-2520-7787-8CCC71CB9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7532775" y="1423657"/>
            <a:ext cx="1216251" cy="12162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6C7220-E26C-0001-B23E-B2B5779A7867}"/>
              </a:ext>
            </a:extLst>
          </p:cNvPr>
          <p:cNvSpPr txBox="1"/>
          <p:nvPr/>
        </p:nvSpPr>
        <p:spPr>
          <a:xfrm>
            <a:off x="8413809" y="1132211"/>
            <a:ext cx="178898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HY견명조" panose="02030600000101010101" pitchFamily="18" charset="-127"/>
                <a:ea typeface="HY견명조" panose="02030600000101010101" pitchFamily="18" charset="-127"/>
              </a:rPr>
              <a:t>날짜 갱신</a:t>
            </a:r>
            <a:endParaRPr lang="ko-KR" altLang="en-US" sz="28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390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A6F28E98-E9FF-16B1-62D9-935D769588EB}"/>
              </a:ext>
            </a:extLst>
          </p:cNvPr>
          <p:cNvSpPr/>
          <p:nvPr/>
        </p:nvSpPr>
        <p:spPr>
          <a:xfrm>
            <a:off x="-943753" y="-457590"/>
            <a:ext cx="2590800" cy="2628900"/>
          </a:xfrm>
          <a:prstGeom prst="ellipse">
            <a:avLst/>
          </a:prstGeom>
          <a:solidFill>
            <a:srgbClr val="3965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7F60F9-2C74-2CC3-76A0-9668C3FCF382}"/>
              </a:ext>
            </a:extLst>
          </p:cNvPr>
          <p:cNvSpPr txBox="1"/>
          <p:nvPr/>
        </p:nvSpPr>
        <p:spPr>
          <a:xfrm>
            <a:off x="0" y="-223930"/>
            <a:ext cx="1514475" cy="1879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4</a:t>
            </a:r>
            <a:endParaRPr lang="ko-KR" altLang="en-US" sz="8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B0076E-2EDB-1552-C115-F2FE2DD11BF8}"/>
              </a:ext>
            </a:extLst>
          </p:cNvPr>
          <p:cNvSpPr txBox="1"/>
          <p:nvPr/>
        </p:nvSpPr>
        <p:spPr>
          <a:xfrm>
            <a:off x="2038351" y="608820"/>
            <a:ext cx="3933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애플리케이션 시연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D639D58-A08B-A1F2-9A56-44B632E143BC}"/>
              </a:ext>
            </a:extLst>
          </p:cNvPr>
          <p:cNvCxnSpPr>
            <a:cxnSpLocks/>
          </p:cNvCxnSpPr>
          <p:nvPr/>
        </p:nvCxnSpPr>
        <p:spPr>
          <a:xfrm>
            <a:off x="6181725" y="870430"/>
            <a:ext cx="6010275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" name="그림 2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13AAF40B-5CEC-DA17-A24F-2CC0B14F7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1" y="1770838"/>
            <a:ext cx="8763488" cy="4337082"/>
          </a:xfrm>
          <a:prstGeom prst="rect">
            <a:avLst/>
          </a:prstGeom>
        </p:spPr>
      </p:pic>
      <p:pic>
        <p:nvPicPr>
          <p:cNvPr id="14" name="그래픽 13" descr="커서 단색으로 채워진">
            <a:extLst>
              <a:ext uri="{FF2B5EF4-FFF2-40B4-BE49-F238E27FC236}">
                <a16:creationId xmlns:a16="http://schemas.microsoft.com/office/drawing/2014/main" id="{B165FA8F-1D7C-379A-9E1D-BACFE1060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2958217">
            <a:off x="9089208" y="4078082"/>
            <a:ext cx="1216251" cy="12162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DAAF26-10D7-1180-C292-D6E4BD649DE6}"/>
              </a:ext>
            </a:extLst>
          </p:cNvPr>
          <p:cNvSpPr txBox="1"/>
          <p:nvPr/>
        </p:nvSpPr>
        <p:spPr>
          <a:xfrm>
            <a:off x="8757713" y="3677769"/>
            <a:ext cx="1395936" cy="52322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12-02</a:t>
            </a:r>
            <a:endParaRPr lang="ko-KR" altLang="en-US" sz="2800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958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A6F28E98-E9FF-16B1-62D9-935D769588EB}"/>
              </a:ext>
            </a:extLst>
          </p:cNvPr>
          <p:cNvSpPr/>
          <p:nvPr/>
        </p:nvSpPr>
        <p:spPr>
          <a:xfrm>
            <a:off x="-943753" y="-457590"/>
            <a:ext cx="2590800" cy="2628900"/>
          </a:xfrm>
          <a:prstGeom prst="ellipse">
            <a:avLst/>
          </a:prstGeom>
          <a:solidFill>
            <a:srgbClr val="3965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39BACE-7E22-B910-A92F-E59AF80FD894}"/>
              </a:ext>
            </a:extLst>
          </p:cNvPr>
          <p:cNvSpPr txBox="1"/>
          <p:nvPr/>
        </p:nvSpPr>
        <p:spPr>
          <a:xfrm>
            <a:off x="5357955" y="1805031"/>
            <a:ext cx="6237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Y견명조" panose="02030600000101010101" pitchFamily="18" charset="-127"/>
                <a:ea typeface="HY견명조" panose="02030600000101010101" pitchFamily="18" charset="-127"/>
              </a:rPr>
              <a:t>대중교통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F77C5F-4513-108F-4DA4-FA741030D805}"/>
              </a:ext>
            </a:extLst>
          </p:cNvPr>
          <p:cNvSpPr txBox="1"/>
          <p:nvPr/>
        </p:nvSpPr>
        <p:spPr>
          <a:xfrm>
            <a:off x="0" y="-223930"/>
            <a:ext cx="1514475" cy="1879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  <a:endParaRPr lang="ko-KR" altLang="en-US" sz="8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HY헤드라인M" panose="02030600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B3ED7B-83C8-154F-617C-803186D79236}"/>
              </a:ext>
            </a:extLst>
          </p:cNvPr>
          <p:cNvCxnSpPr>
            <a:cxnSpLocks/>
          </p:cNvCxnSpPr>
          <p:nvPr/>
        </p:nvCxnSpPr>
        <p:spPr>
          <a:xfrm>
            <a:off x="4275909" y="870430"/>
            <a:ext cx="7916091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4DC4912-36E5-E40C-D45F-0E0DA198C807}"/>
              </a:ext>
            </a:extLst>
          </p:cNvPr>
          <p:cNvSpPr txBox="1"/>
          <p:nvPr/>
        </p:nvSpPr>
        <p:spPr>
          <a:xfrm>
            <a:off x="1714519" y="639513"/>
            <a:ext cx="2719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프로젝트 개요</a:t>
            </a:r>
          </a:p>
        </p:txBody>
      </p:sp>
      <p:pic>
        <p:nvPicPr>
          <p:cNvPr id="9" name="그림 8" descr="블랙, 어둠이(가) 표시된 사진&#10;&#10;자동 생성된 설명">
            <a:extLst>
              <a:ext uri="{FF2B5EF4-FFF2-40B4-BE49-F238E27FC236}">
                <a16:creationId xmlns:a16="http://schemas.microsoft.com/office/drawing/2014/main" id="{70E480FB-DA95-0C1D-BDF2-03AC6417F5F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75" y="3063320"/>
            <a:ext cx="2204388" cy="2543525"/>
          </a:xfrm>
          <a:prstGeom prst="rect">
            <a:avLst/>
          </a:prstGeom>
        </p:spPr>
      </p:pic>
      <p:pic>
        <p:nvPicPr>
          <p:cNvPr id="15" name="그래픽 14" descr="택시 단색으로 채워진">
            <a:extLst>
              <a:ext uri="{FF2B5EF4-FFF2-40B4-BE49-F238E27FC236}">
                <a16:creationId xmlns:a16="http://schemas.microsoft.com/office/drawing/2014/main" id="{F08BFDED-6727-4E3C-EF5A-19DA4FB15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76795" y="2890982"/>
            <a:ext cx="2856442" cy="2856442"/>
          </a:xfrm>
          <a:prstGeom prst="rect">
            <a:avLst/>
          </a:prstGeom>
        </p:spPr>
      </p:pic>
      <p:pic>
        <p:nvPicPr>
          <p:cNvPr id="17" name="그래픽 16" descr="기차 단색으로 채워진">
            <a:extLst>
              <a:ext uri="{FF2B5EF4-FFF2-40B4-BE49-F238E27FC236}">
                <a16:creationId xmlns:a16="http://schemas.microsoft.com/office/drawing/2014/main" id="{939C98BE-AFAB-B584-E9FC-0A0C6A4DE7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28961" y="2968452"/>
            <a:ext cx="2778972" cy="277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6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A6F28E98-E9FF-16B1-62D9-935D769588EB}"/>
              </a:ext>
            </a:extLst>
          </p:cNvPr>
          <p:cNvSpPr/>
          <p:nvPr/>
        </p:nvSpPr>
        <p:spPr>
          <a:xfrm>
            <a:off x="-943753" y="-457590"/>
            <a:ext cx="2590800" cy="2628900"/>
          </a:xfrm>
          <a:prstGeom prst="ellipse">
            <a:avLst/>
          </a:prstGeom>
          <a:solidFill>
            <a:srgbClr val="3965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7F60F9-2C74-2CC3-76A0-9668C3FCF382}"/>
              </a:ext>
            </a:extLst>
          </p:cNvPr>
          <p:cNvSpPr txBox="1"/>
          <p:nvPr/>
        </p:nvSpPr>
        <p:spPr>
          <a:xfrm>
            <a:off x="0" y="-223930"/>
            <a:ext cx="1514475" cy="1879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4</a:t>
            </a:r>
            <a:endParaRPr lang="ko-KR" altLang="en-US" sz="8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B0076E-2EDB-1552-C115-F2FE2DD11BF8}"/>
              </a:ext>
            </a:extLst>
          </p:cNvPr>
          <p:cNvSpPr txBox="1"/>
          <p:nvPr/>
        </p:nvSpPr>
        <p:spPr>
          <a:xfrm>
            <a:off x="2038351" y="608820"/>
            <a:ext cx="3933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애플리케이션 시연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D639D58-A08B-A1F2-9A56-44B632E143BC}"/>
              </a:ext>
            </a:extLst>
          </p:cNvPr>
          <p:cNvCxnSpPr>
            <a:cxnSpLocks/>
          </p:cNvCxnSpPr>
          <p:nvPr/>
        </p:nvCxnSpPr>
        <p:spPr>
          <a:xfrm>
            <a:off x="6181725" y="870430"/>
            <a:ext cx="6010275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" name="그림 1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95675621-7F5A-14D6-077F-FF6A1B936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43" y="1341027"/>
            <a:ext cx="8656615" cy="5127217"/>
          </a:xfrm>
          <a:prstGeom prst="rect">
            <a:avLst/>
          </a:prstGeom>
        </p:spPr>
      </p:pic>
      <p:pic>
        <p:nvPicPr>
          <p:cNvPr id="4" name="그래픽 3" descr="커서 단색으로 채워진">
            <a:extLst>
              <a:ext uri="{FF2B5EF4-FFF2-40B4-BE49-F238E27FC236}">
                <a16:creationId xmlns:a16="http://schemas.microsoft.com/office/drawing/2014/main" id="{17F4AD51-AB12-F60B-3DC2-E7DDEC296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2958217">
            <a:off x="9417681" y="4530081"/>
            <a:ext cx="1216251" cy="1216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DB0564-D694-5CF7-554F-72554B69BDF5}"/>
              </a:ext>
            </a:extLst>
          </p:cNvPr>
          <p:cNvSpPr txBox="1"/>
          <p:nvPr/>
        </p:nvSpPr>
        <p:spPr>
          <a:xfrm>
            <a:off x="9086186" y="4129768"/>
            <a:ext cx="1395936" cy="52322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12-03</a:t>
            </a:r>
            <a:endParaRPr lang="ko-KR" altLang="en-US" sz="2800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7" name="그래픽 6" descr="커서 단색으로 채워진">
            <a:extLst>
              <a:ext uri="{FF2B5EF4-FFF2-40B4-BE49-F238E27FC236}">
                <a16:creationId xmlns:a16="http://schemas.microsoft.com/office/drawing/2014/main" id="{8425F53E-A672-EE18-7EA1-FB312DA12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962231">
            <a:off x="5905031" y="1381152"/>
            <a:ext cx="1216251" cy="12162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A96D3C-E754-A370-5BE0-B5512030D78D}"/>
              </a:ext>
            </a:extLst>
          </p:cNvPr>
          <p:cNvSpPr txBox="1"/>
          <p:nvPr/>
        </p:nvSpPr>
        <p:spPr>
          <a:xfrm>
            <a:off x="6975115" y="1140973"/>
            <a:ext cx="91713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알림</a:t>
            </a:r>
          </a:p>
        </p:txBody>
      </p:sp>
    </p:spTree>
    <p:extLst>
      <p:ext uri="{BB962C8B-B14F-4D97-AF65-F5344CB8AC3E}">
        <p14:creationId xmlns:p14="http://schemas.microsoft.com/office/powerpoint/2010/main" val="194426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A6F28E98-E9FF-16B1-62D9-935D769588EB}"/>
              </a:ext>
            </a:extLst>
          </p:cNvPr>
          <p:cNvSpPr/>
          <p:nvPr/>
        </p:nvSpPr>
        <p:spPr>
          <a:xfrm>
            <a:off x="-943753" y="-457590"/>
            <a:ext cx="2590800" cy="2628900"/>
          </a:xfrm>
          <a:prstGeom prst="ellipse">
            <a:avLst/>
          </a:prstGeom>
          <a:solidFill>
            <a:srgbClr val="3965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7F60F9-2C74-2CC3-76A0-9668C3FCF382}"/>
              </a:ext>
            </a:extLst>
          </p:cNvPr>
          <p:cNvSpPr txBox="1"/>
          <p:nvPr/>
        </p:nvSpPr>
        <p:spPr>
          <a:xfrm>
            <a:off x="0" y="-223930"/>
            <a:ext cx="1514475" cy="1879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4</a:t>
            </a:r>
            <a:endParaRPr lang="ko-KR" altLang="en-US" sz="8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B0076E-2EDB-1552-C115-F2FE2DD11BF8}"/>
              </a:ext>
            </a:extLst>
          </p:cNvPr>
          <p:cNvSpPr txBox="1"/>
          <p:nvPr/>
        </p:nvSpPr>
        <p:spPr>
          <a:xfrm>
            <a:off x="2220685" y="608820"/>
            <a:ext cx="2795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출처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D639D58-A08B-A1F2-9A56-44B632E143B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5016136" y="870430"/>
            <a:ext cx="7175864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F939C56-DC5C-1204-D6FD-00F7C9204B21}"/>
              </a:ext>
            </a:extLst>
          </p:cNvPr>
          <p:cNvSpPr txBox="1"/>
          <p:nvPr/>
        </p:nvSpPr>
        <p:spPr>
          <a:xfrm>
            <a:off x="1514474" y="1569475"/>
            <a:ext cx="10088641" cy="4436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경찰청 이미지 </a:t>
            </a:r>
            <a:r>
              <a:rPr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: </a:t>
            </a:r>
            <a:r>
              <a:rPr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  <a:hlinkClick r:id="rId2"/>
              </a:rPr>
              <a:t>https://www.lost112.go.kr/find/findList.do</a:t>
            </a:r>
            <a:endParaRPr lang="en-US" altLang="ko-KR" sz="16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경찰청 공공데이터 </a:t>
            </a:r>
            <a:r>
              <a:rPr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: </a:t>
            </a:r>
            <a:r>
              <a:rPr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  <a:hlinkClick r:id="rId3"/>
              </a:rPr>
              <a:t>https://www.data.go.kr/data/15000799/openapi.do</a:t>
            </a:r>
            <a:endParaRPr lang="en-US" altLang="ko-KR" sz="16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공공데이터 이미지 </a:t>
            </a:r>
            <a:r>
              <a:rPr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: </a:t>
            </a:r>
            <a:r>
              <a:rPr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  <a:hlinkClick r:id="rId4"/>
              </a:rPr>
              <a:t>https://twitter.com/koreadataportal</a:t>
            </a:r>
            <a:endParaRPr lang="en-US" altLang="ko-KR" sz="16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서울시 대중교통 이미지 </a:t>
            </a:r>
            <a:r>
              <a:rPr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: </a:t>
            </a:r>
            <a:r>
              <a:rPr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  <a:hlinkClick r:id="rId5"/>
              </a:rPr>
              <a:t>https://www.seoul.go.kr/v2012/find.html?tr_code=citizen</a:t>
            </a:r>
            <a:endParaRPr lang="en-US" altLang="ko-KR" sz="16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대중교통 공공데이터 </a:t>
            </a:r>
            <a:r>
              <a:rPr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:</a:t>
            </a:r>
            <a:r>
              <a:rPr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  <a:hlinkClick r:id="rId6"/>
              </a:rPr>
              <a:t>http://data.seoul.go.kr/dataList/OA-15490/S/1/datasetView.do;jsessionid=5C7E2DBDE2187087318AF3D93179406B.new_portal-svr-21</a:t>
            </a:r>
            <a:endParaRPr lang="en-US" altLang="ko-KR" sz="16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Python </a:t>
            </a:r>
            <a:r>
              <a:rPr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로고 </a:t>
            </a:r>
            <a:r>
              <a:rPr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: </a:t>
            </a:r>
            <a:r>
              <a:rPr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  <a:hlinkClick r:id="rId7"/>
              </a:rPr>
              <a:t>https://namu.wiki/w/Python</a:t>
            </a:r>
            <a:r>
              <a:rPr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	</a:t>
            </a:r>
          </a:p>
          <a:p>
            <a:pPr>
              <a:lnSpc>
                <a:spcPct val="200000"/>
              </a:lnSpc>
            </a:pPr>
            <a:r>
              <a:rPr lang="en-US" altLang="ko-KR" sz="1600" dirty="0" err="1">
                <a:latin typeface="HY견명조" panose="02030600000101010101" pitchFamily="18" charset="-127"/>
                <a:ea typeface="HY견명조" panose="02030600000101010101" pitchFamily="18" charset="-127"/>
              </a:rPr>
              <a:t>Mysql</a:t>
            </a:r>
            <a:r>
              <a:rPr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altLang="en-US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로고 </a:t>
            </a:r>
            <a:r>
              <a:rPr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: </a:t>
            </a:r>
            <a:r>
              <a:rPr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  <a:hlinkClick r:id="rId8"/>
              </a:rPr>
              <a:t>https://namu.wiki/w/MySQL</a:t>
            </a:r>
            <a:r>
              <a:rPr lang="en-US" altLang="ko-KR" sz="1600" dirty="0"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endParaRPr lang="ko-KR" altLang="en-US" sz="16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133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A6F28E98-E9FF-16B1-62D9-935D769588EB}"/>
              </a:ext>
            </a:extLst>
          </p:cNvPr>
          <p:cNvSpPr/>
          <p:nvPr/>
        </p:nvSpPr>
        <p:spPr>
          <a:xfrm>
            <a:off x="-943753" y="-457590"/>
            <a:ext cx="2590800" cy="2628900"/>
          </a:xfrm>
          <a:prstGeom prst="ellipse">
            <a:avLst/>
          </a:prstGeom>
          <a:solidFill>
            <a:srgbClr val="3965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7F60F9-2C74-2CC3-76A0-9668C3FCF382}"/>
              </a:ext>
            </a:extLst>
          </p:cNvPr>
          <p:cNvSpPr txBox="1"/>
          <p:nvPr/>
        </p:nvSpPr>
        <p:spPr>
          <a:xfrm>
            <a:off x="0" y="-223930"/>
            <a:ext cx="1514475" cy="1879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5</a:t>
            </a:r>
            <a:endParaRPr lang="ko-KR" altLang="en-US" sz="8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B0076E-2EDB-1552-C115-F2FE2DD11BF8}"/>
              </a:ext>
            </a:extLst>
          </p:cNvPr>
          <p:cNvSpPr txBox="1"/>
          <p:nvPr/>
        </p:nvSpPr>
        <p:spPr>
          <a:xfrm>
            <a:off x="1853852" y="639597"/>
            <a:ext cx="3162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개선사항 및 </a:t>
            </a:r>
            <a:r>
              <a:rPr lang="ko-KR" altLang="en-US" sz="2400" dirty="0" err="1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아쉬운점</a:t>
            </a:r>
            <a:endParaRPr lang="ko-KR" altLang="en-US" sz="2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D639D58-A08B-A1F2-9A56-44B632E143B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5016136" y="870430"/>
            <a:ext cx="7175864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F939C56-DC5C-1204-D6FD-00F7C9204B21}"/>
              </a:ext>
            </a:extLst>
          </p:cNvPr>
          <p:cNvSpPr txBox="1"/>
          <p:nvPr/>
        </p:nvSpPr>
        <p:spPr>
          <a:xfrm>
            <a:off x="1514475" y="1332095"/>
            <a:ext cx="10088641" cy="4843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1. DB </a:t>
            </a:r>
            <a:r>
              <a:rPr lang="ko-KR" altLang="en-US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연동</a:t>
            </a:r>
            <a:endParaRPr lang="en-US" altLang="ko-KR" sz="4400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2. </a:t>
            </a:r>
            <a:r>
              <a:rPr lang="ko-KR" altLang="en-US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부실한 </a:t>
            </a: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UI</a:t>
            </a:r>
          </a:p>
          <a:p>
            <a:pPr>
              <a:lnSpc>
                <a:spcPct val="250000"/>
              </a:lnSpc>
            </a:pPr>
            <a:r>
              <a:rPr lang="en-US" altLang="ko-KR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3. </a:t>
            </a:r>
            <a:r>
              <a:rPr lang="ko-KR" altLang="en-US" sz="4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소통의 아쉬움</a:t>
            </a:r>
            <a:endParaRPr lang="ko-KR" altLang="en-US" sz="4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257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그림 3" descr="원, 그래픽, 스크린샷, 블랙이(가) 표시된 사진&#10;&#10;자동 생성된 설명">
            <a:extLst>
              <a:ext uri="{FF2B5EF4-FFF2-40B4-BE49-F238E27FC236}">
                <a16:creationId xmlns:a16="http://schemas.microsoft.com/office/drawing/2014/main" id="{ACA45598-2D0C-7D7F-7009-96806503D7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60" b="311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646E42-197C-7C01-386B-91F33BC12603}"/>
              </a:ext>
            </a:extLst>
          </p:cNvPr>
          <p:cNvSpPr txBox="1"/>
          <p:nvPr/>
        </p:nvSpPr>
        <p:spPr>
          <a:xfrm>
            <a:off x="1916722" y="1393796"/>
            <a:ext cx="460716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>
                <a:solidFill>
                  <a:srgbClr val="254F93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THANK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438E22-0CFF-76AE-08E6-9C7842C4954F}"/>
              </a:ext>
            </a:extLst>
          </p:cNvPr>
          <p:cNvSpPr txBox="1"/>
          <p:nvPr/>
        </p:nvSpPr>
        <p:spPr>
          <a:xfrm>
            <a:off x="4413737" y="2840346"/>
            <a:ext cx="460716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>
                <a:solidFill>
                  <a:srgbClr val="254F93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248802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A6F28E98-E9FF-16B1-62D9-935D769588EB}"/>
              </a:ext>
            </a:extLst>
          </p:cNvPr>
          <p:cNvSpPr/>
          <p:nvPr/>
        </p:nvSpPr>
        <p:spPr>
          <a:xfrm>
            <a:off x="-943753" y="-457590"/>
            <a:ext cx="2590800" cy="2628900"/>
          </a:xfrm>
          <a:prstGeom prst="ellipse">
            <a:avLst/>
          </a:prstGeom>
          <a:solidFill>
            <a:srgbClr val="3965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F77C5F-4513-108F-4DA4-FA741030D805}"/>
              </a:ext>
            </a:extLst>
          </p:cNvPr>
          <p:cNvSpPr txBox="1"/>
          <p:nvPr/>
        </p:nvSpPr>
        <p:spPr>
          <a:xfrm>
            <a:off x="0" y="-223930"/>
            <a:ext cx="1514475" cy="1879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  <a:endParaRPr lang="ko-KR" altLang="en-US" sz="8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HY헤드라인M" panose="02030600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B3ED7B-83C8-154F-617C-803186D79236}"/>
              </a:ext>
            </a:extLst>
          </p:cNvPr>
          <p:cNvCxnSpPr>
            <a:cxnSpLocks/>
          </p:cNvCxnSpPr>
          <p:nvPr/>
        </p:nvCxnSpPr>
        <p:spPr>
          <a:xfrm>
            <a:off x="4275909" y="870430"/>
            <a:ext cx="7916091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4DC4912-36E5-E40C-D45F-0E0DA198C807}"/>
              </a:ext>
            </a:extLst>
          </p:cNvPr>
          <p:cNvSpPr txBox="1"/>
          <p:nvPr/>
        </p:nvSpPr>
        <p:spPr>
          <a:xfrm>
            <a:off x="1714519" y="639513"/>
            <a:ext cx="2719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프로젝트 개요</a:t>
            </a:r>
          </a:p>
        </p:txBody>
      </p:sp>
      <p:pic>
        <p:nvPicPr>
          <p:cNvPr id="19" name="그래픽 18" descr="길 단색으로 채워진">
            <a:extLst>
              <a:ext uri="{FF2B5EF4-FFF2-40B4-BE49-F238E27FC236}">
                <a16:creationId xmlns:a16="http://schemas.microsoft.com/office/drawing/2014/main" id="{E2764334-3F75-0677-9847-0557BAA56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2896" y="2373508"/>
            <a:ext cx="2939576" cy="2939576"/>
          </a:xfrm>
          <a:prstGeom prst="rect">
            <a:avLst/>
          </a:prstGeom>
        </p:spPr>
      </p:pic>
      <p:pic>
        <p:nvPicPr>
          <p:cNvPr id="21" name="그림 20" descr="상징, 클립아트, 그래픽, 디자인이(가) 표시된 사진&#10;&#10;자동 생성된 설명">
            <a:extLst>
              <a:ext uri="{FF2B5EF4-FFF2-40B4-BE49-F238E27FC236}">
                <a16:creationId xmlns:a16="http://schemas.microsoft.com/office/drawing/2014/main" id="{746F7484-33B0-3BC8-2C3C-0FD4504F737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9115" y1="26875" x2="49115" y2="26875"/>
                        <a14:foregroundMark x1="52812" y1="26875" x2="56250" y2="26875"/>
                        <a14:foregroundMark x1="54375" y1="35052" x2="54375" y2="35052"/>
                        <a14:foregroundMark x1="53854" y1="34271" x2="55156" y2="34792"/>
                        <a14:foregroundMark x1="56250" y1="35052" x2="59635" y2="38229"/>
                        <a14:foregroundMark x1="50156" y1="32396" x2="46719" y2="32656"/>
                        <a14:foregroundMark x1="49115" y1="36354" x2="50938" y2="36875"/>
                        <a14:foregroundMark x1="52812" y1="37969" x2="57813" y2="40052"/>
                        <a14:foregroundMark x1="53854" y1="45833" x2="54375" y2="46667"/>
                        <a14:foregroundMark x1="50156" y1="47708" x2="50677" y2="50365"/>
                        <a14:foregroundMark x1="54896" y1="63542" x2="56250" y2="65104"/>
                        <a14:foregroundMark x1="64948" y1="63021" x2="64948" y2="63021"/>
                        <a14:foregroundMark x1="68906" y1="63281" x2="68906" y2="63281"/>
                        <a14:foregroundMark x1="69688" y1="66667" x2="69688" y2="66667"/>
                        <a14:foregroundMark x1="65469" y1="67500" x2="65469" y2="67500"/>
                        <a14:foregroundMark x1="64115" y1="71458" x2="64115" y2="71458"/>
                        <a14:foregroundMark x1="69427" y1="71458" x2="69427" y2="71458"/>
                        <a14:foregroundMark x1="35677" y1="71979" x2="35677" y2="71979"/>
                        <a14:foregroundMark x1="35156" y1="67240" x2="35156" y2="67240"/>
                        <a14:foregroundMark x1="35677" y1="63802" x2="35677" y2="63802"/>
                        <a14:foregroundMark x1="30365" y1="63802" x2="30365" y2="63802"/>
                        <a14:foregroundMark x1="31198" y1="67500" x2="31198" y2="67500"/>
                        <a14:foregroundMark x1="30365" y1="72760" x2="30365" y2="72760"/>
                        <a14:foregroundMark x1="30677" y1="72240" x2="30677" y2="722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01" y="1655431"/>
            <a:ext cx="4091854" cy="4091854"/>
          </a:xfrm>
          <a:prstGeom prst="rect">
            <a:avLst/>
          </a:prstGeom>
        </p:spPr>
      </p:pic>
      <p:pic>
        <p:nvPicPr>
          <p:cNvPr id="23" name="그림 22" descr="블랙, 어둠이(가) 표시된 사진&#10;&#10;자동 생성된 설명">
            <a:extLst>
              <a:ext uri="{FF2B5EF4-FFF2-40B4-BE49-F238E27FC236}">
                <a16:creationId xmlns:a16="http://schemas.microsoft.com/office/drawing/2014/main" id="{65C91751-DEBD-998B-ED2F-F891D24EE7F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271" y="2373508"/>
            <a:ext cx="2939576" cy="248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69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A6F28E98-E9FF-16B1-62D9-935D769588EB}"/>
              </a:ext>
            </a:extLst>
          </p:cNvPr>
          <p:cNvSpPr/>
          <p:nvPr/>
        </p:nvSpPr>
        <p:spPr>
          <a:xfrm>
            <a:off x="-943753" y="-457590"/>
            <a:ext cx="2590800" cy="2628900"/>
          </a:xfrm>
          <a:prstGeom prst="ellipse">
            <a:avLst/>
          </a:prstGeom>
          <a:solidFill>
            <a:srgbClr val="3965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F77C5F-4513-108F-4DA4-FA741030D805}"/>
              </a:ext>
            </a:extLst>
          </p:cNvPr>
          <p:cNvSpPr txBox="1"/>
          <p:nvPr/>
        </p:nvSpPr>
        <p:spPr>
          <a:xfrm>
            <a:off x="0" y="-223930"/>
            <a:ext cx="1514475" cy="1879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  <a:endParaRPr lang="ko-KR" altLang="en-US" sz="8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HY헤드라인M" panose="02030600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B3ED7B-83C8-154F-617C-803186D79236}"/>
              </a:ext>
            </a:extLst>
          </p:cNvPr>
          <p:cNvCxnSpPr>
            <a:cxnSpLocks/>
          </p:cNvCxnSpPr>
          <p:nvPr/>
        </p:nvCxnSpPr>
        <p:spPr>
          <a:xfrm>
            <a:off x="5153891" y="870430"/>
            <a:ext cx="7038109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4DC4912-36E5-E40C-D45F-0E0DA198C807}"/>
              </a:ext>
            </a:extLst>
          </p:cNvPr>
          <p:cNvSpPr txBox="1"/>
          <p:nvPr/>
        </p:nvSpPr>
        <p:spPr>
          <a:xfrm>
            <a:off x="1714519" y="639513"/>
            <a:ext cx="3347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HY견명조" panose="02030600000101010101" pitchFamily="18" charset="-127"/>
                <a:ea typeface="HY견명조" panose="02030600000101010101" pitchFamily="18" charset="-127"/>
              </a:rPr>
              <a:t>비교 애플리케이션</a:t>
            </a:r>
            <a:endParaRPr lang="ko-KR" altLang="en-US" sz="28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A47CB8-AA66-031F-9DD5-9B81C6938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2404970"/>
            <a:ext cx="5176567" cy="19527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AA8210-BCCB-E46B-972A-4A390698B0FC}"/>
              </a:ext>
            </a:extLst>
          </p:cNvPr>
          <p:cNvSpPr txBox="1"/>
          <p:nvPr/>
        </p:nvSpPr>
        <p:spPr>
          <a:xfrm>
            <a:off x="7029290" y="3725112"/>
            <a:ext cx="6237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대중교통 통합 분실물센터</a:t>
            </a:r>
          </a:p>
        </p:txBody>
      </p:sp>
      <p:pic>
        <p:nvPicPr>
          <p:cNvPr id="14" name="그림 13" descr="텍스트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84F9B997-C437-FB7A-98E9-E33BD2FFF8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40"/>
          <a:stretch/>
        </p:blipFill>
        <p:spPr>
          <a:xfrm>
            <a:off x="7029290" y="1928344"/>
            <a:ext cx="3439391" cy="169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1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A6F28E98-E9FF-16B1-62D9-935D769588EB}"/>
              </a:ext>
            </a:extLst>
          </p:cNvPr>
          <p:cNvSpPr/>
          <p:nvPr/>
        </p:nvSpPr>
        <p:spPr>
          <a:xfrm>
            <a:off x="-943753" y="-457590"/>
            <a:ext cx="2590800" cy="2628900"/>
          </a:xfrm>
          <a:prstGeom prst="ellipse">
            <a:avLst/>
          </a:prstGeom>
          <a:solidFill>
            <a:srgbClr val="3965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F77C5F-4513-108F-4DA4-FA741030D805}"/>
              </a:ext>
            </a:extLst>
          </p:cNvPr>
          <p:cNvSpPr txBox="1"/>
          <p:nvPr/>
        </p:nvSpPr>
        <p:spPr>
          <a:xfrm>
            <a:off x="0" y="-223930"/>
            <a:ext cx="1514475" cy="1879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  <a:endParaRPr lang="ko-KR" altLang="en-US" sz="8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HY헤드라인M" panose="02030600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B3ED7B-83C8-154F-617C-803186D79236}"/>
              </a:ext>
            </a:extLst>
          </p:cNvPr>
          <p:cNvCxnSpPr>
            <a:cxnSpLocks/>
          </p:cNvCxnSpPr>
          <p:nvPr/>
        </p:nvCxnSpPr>
        <p:spPr>
          <a:xfrm>
            <a:off x="5153891" y="870430"/>
            <a:ext cx="7038109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4DC4912-36E5-E40C-D45F-0E0DA198C807}"/>
              </a:ext>
            </a:extLst>
          </p:cNvPr>
          <p:cNvSpPr txBox="1"/>
          <p:nvPr/>
        </p:nvSpPr>
        <p:spPr>
          <a:xfrm>
            <a:off x="1714519" y="639513"/>
            <a:ext cx="3347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비교 애플리케이션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12DCAF-1AD3-BABC-7873-898D97E4EE24}"/>
              </a:ext>
            </a:extLst>
          </p:cNvPr>
          <p:cNvSpPr/>
          <p:nvPr/>
        </p:nvSpPr>
        <p:spPr>
          <a:xfrm>
            <a:off x="6648149" y="1162733"/>
            <a:ext cx="4903483" cy="5535363"/>
          </a:xfrm>
          <a:prstGeom prst="rect">
            <a:avLst/>
          </a:prstGeom>
          <a:solidFill>
            <a:srgbClr val="94B4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4EAFCB-517C-8129-DFEC-34CA26693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628" y="1279660"/>
            <a:ext cx="4766352" cy="532916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EDB75AF-AB01-2F5F-F7C1-3DD38C446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433" y="2452637"/>
            <a:ext cx="5176567" cy="1952726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F9AF8026-FC66-9E7A-14C9-22C3B3B767F7}"/>
              </a:ext>
            </a:extLst>
          </p:cNvPr>
          <p:cNvGrpSpPr/>
          <p:nvPr/>
        </p:nvGrpSpPr>
        <p:grpSpPr>
          <a:xfrm>
            <a:off x="4974645" y="1347110"/>
            <a:ext cx="6469753" cy="2458271"/>
            <a:chOff x="4974645" y="1347110"/>
            <a:chExt cx="6469753" cy="2458271"/>
          </a:xfrm>
        </p:grpSpPr>
        <p:sp>
          <p:nvSpPr>
            <p:cNvPr id="19" name="액자 18">
              <a:extLst>
                <a:ext uri="{FF2B5EF4-FFF2-40B4-BE49-F238E27FC236}">
                  <a16:creationId xmlns:a16="http://schemas.microsoft.com/office/drawing/2014/main" id="{40A7E908-79B8-4AA6-F1FF-52D8ED52752B}"/>
                </a:ext>
              </a:extLst>
            </p:cNvPr>
            <p:cNvSpPr/>
            <p:nvPr/>
          </p:nvSpPr>
          <p:spPr>
            <a:xfrm>
              <a:off x="6797964" y="2253672"/>
              <a:ext cx="4646434" cy="1551709"/>
            </a:xfrm>
            <a:prstGeom prst="frame">
              <a:avLst>
                <a:gd name="adj1" fmla="val 297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그래픽 20" descr="커서 단색으로 채워진">
              <a:extLst>
                <a:ext uri="{FF2B5EF4-FFF2-40B4-BE49-F238E27FC236}">
                  <a16:creationId xmlns:a16="http://schemas.microsoft.com/office/drawing/2014/main" id="{87FEEB9F-98E5-5EE7-7577-6C3CAE945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9952440">
              <a:off x="5580753" y="1389868"/>
              <a:ext cx="1216251" cy="121625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CA31058-ECF8-CA52-AA86-AB3BBA79998B}"/>
                </a:ext>
              </a:extLst>
            </p:cNvPr>
            <p:cNvSpPr txBox="1"/>
            <p:nvPr/>
          </p:nvSpPr>
          <p:spPr>
            <a:xfrm>
              <a:off x="4974645" y="1347110"/>
              <a:ext cx="33470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HY견명조" panose="02030600000101010101" pitchFamily="18" charset="-127"/>
                  <a:ea typeface="HY견명조" panose="02030600000101010101" pitchFamily="18" charset="-127"/>
                </a:rPr>
                <a:t>검색</a:t>
              </a:r>
            </a:p>
          </p:txBody>
        </p:sp>
      </p:grpSp>
      <p:sp>
        <p:nvSpPr>
          <p:cNvPr id="23" name="액자 22">
            <a:extLst>
              <a:ext uri="{FF2B5EF4-FFF2-40B4-BE49-F238E27FC236}">
                <a16:creationId xmlns:a16="http://schemas.microsoft.com/office/drawing/2014/main" id="{B518D3FB-7E9D-DDB0-0C9E-249A7A9B59D1}"/>
              </a:ext>
            </a:extLst>
          </p:cNvPr>
          <p:cNvSpPr/>
          <p:nvPr/>
        </p:nvSpPr>
        <p:spPr>
          <a:xfrm>
            <a:off x="6797964" y="3825201"/>
            <a:ext cx="4646434" cy="2803448"/>
          </a:xfrm>
          <a:prstGeom prst="frame">
            <a:avLst>
              <a:gd name="adj1" fmla="val 165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4" name="그래픽 23" descr="커서 단색으로 채워진">
            <a:extLst>
              <a:ext uri="{FF2B5EF4-FFF2-40B4-BE49-F238E27FC236}">
                <a16:creationId xmlns:a16="http://schemas.microsoft.com/office/drawing/2014/main" id="{39757C61-8E03-1ED4-F94F-F914D26158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913353">
            <a:off x="5672538" y="4626347"/>
            <a:ext cx="1216251" cy="121625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F42F3AA-E483-93DF-FC42-A7868B5886AC}"/>
              </a:ext>
            </a:extLst>
          </p:cNvPr>
          <p:cNvSpPr txBox="1"/>
          <p:nvPr/>
        </p:nvSpPr>
        <p:spPr>
          <a:xfrm>
            <a:off x="4607159" y="5172047"/>
            <a:ext cx="3347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리스트</a:t>
            </a:r>
          </a:p>
        </p:txBody>
      </p:sp>
    </p:spTree>
    <p:extLst>
      <p:ext uri="{BB962C8B-B14F-4D97-AF65-F5344CB8AC3E}">
        <p14:creationId xmlns:p14="http://schemas.microsoft.com/office/powerpoint/2010/main" val="289690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A6F28E98-E9FF-16B1-62D9-935D769588EB}"/>
              </a:ext>
            </a:extLst>
          </p:cNvPr>
          <p:cNvSpPr/>
          <p:nvPr/>
        </p:nvSpPr>
        <p:spPr>
          <a:xfrm>
            <a:off x="-943753" y="-457590"/>
            <a:ext cx="2590800" cy="2628900"/>
          </a:xfrm>
          <a:prstGeom prst="ellipse">
            <a:avLst/>
          </a:prstGeom>
          <a:solidFill>
            <a:srgbClr val="3965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F77C5F-4513-108F-4DA4-FA741030D805}"/>
              </a:ext>
            </a:extLst>
          </p:cNvPr>
          <p:cNvSpPr txBox="1"/>
          <p:nvPr/>
        </p:nvSpPr>
        <p:spPr>
          <a:xfrm>
            <a:off x="0" y="-223930"/>
            <a:ext cx="1514475" cy="1879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  <a:endParaRPr lang="ko-KR" altLang="en-US" sz="8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HY헤드라인M" panose="02030600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B3ED7B-83C8-154F-617C-803186D79236}"/>
              </a:ext>
            </a:extLst>
          </p:cNvPr>
          <p:cNvCxnSpPr>
            <a:cxnSpLocks/>
          </p:cNvCxnSpPr>
          <p:nvPr/>
        </p:nvCxnSpPr>
        <p:spPr>
          <a:xfrm>
            <a:off x="5153891" y="870430"/>
            <a:ext cx="7038109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4DC4912-36E5-E40C-D45F-0E0DA198C807}"/>
              </a:ext>
            </a:extLst>
          </p:cNvPr>
          <p:cNvSpPr txBox="1"/>
          <p:nvPr/>
        </p:nvSpPr>
        <p:spPr>
          <a:xfrm>
            <a:off x="1714519" y="639513"/>
            <a:ext cx="3347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비교 애플리케이션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AC6BBA-D327-DF3A-ADAB-FDDF65CFD3F3}"/>
              </a:ext>
            </a:extLst>
          </p:cNvPr>
          <p:cNvSpPr/>
          <p:nvPr/>
        </p:nvSpPr>
        <p:spPr>
          <a:xfrm>
            <a:off x="7410150" y="1070372"/>
            <a:ext cx="3571886" cy="5739604"/>
          </a:xfrm>
          <a:prstGeom prst="rect">
            <a:avLst/>
          </a:prstGeom>
          <a:solidFill>
            <a:srgbClr val="94B4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62EEC03-3D29-D47C-80A2-0EFB3A743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263" y="1162733"/>
            <a:ext cx="3406884" cy="56000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896253-849B-F77F-AB1C-E937CD643674}"/>
              </a:ext>
            </a:extLst>
          </p:cNvPr>
          <p:cNvSpPr txBox="1"/>
          <p:nvPr/>
        </p:nvSpPr>
        <p:spPr>
          <a:xfrm>
            <a:off x="1409759" y="3968078"/>
            <a:ext cx="6237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대중교통 통합 분실물센터</a:t>
            </a:r>
          </a:p>
        </p:txBody>
      </p:sp>
      <p:pic>
        <p:nvPicPr>
          <p:cNvPr id="3" name="그림 2" descr="텍스트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8E3926AF-FC5A-7C0B-EA3F-89FA58198A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40"/>
          <a:stretch/>
        </p:blipFill>
        <p:spPr>
          <a:xfrm>
            <a:off x="1409759" y="2171310"/>
            <a:ext cx="3439391" cy="1698134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65A0E52E-0401-3BC5-AA94-358ED48FA330}"/>
              </a:ext>
            </a:extLst>
          </p:cNvPr>
          <p:cNvGrpSpPr/>
          <p:nvPr/>
        </p:nvGrpSpPr>
        <p:grpSpPr>
          <a:xfrm>
            <a:off x="5572173" y="1115557"/>
            <a:ext cx="5335974" cy="1555216"/>
            <a:chOff x="5572173" y="1115557"/>
            <a:chExt cx="5335974" cy="1555216"/>
          </a:xfrm>
        </p:grpSpPr>
        <p:sp>
          <p:nvSpPr>
            <p:cNvPr id="11" name="액자 10">
              <a:extLst>
                <a:ext uri="{FF2B5EF4-FFF2-40B4-BE49-F238E27FC236}">
                  <a16:creationId xmlns:a16="http://schemas.microsoft.com/office/drawing/2014/main" id="{F8AB50DC-220B-2D3B-A289-F76CAD60CC0C}"/>
                </a:ext>
              </a:extLst>
            </p:cNvPr>
            <p:cNvSpPr/>
            <p:nvPr/>
          </p:nvSpPr>
          <p:spPr>
            <a:xfrm>
              <a:off x="7410150" y="1115557"/>
              <a:ext cx="3497997" cy="1555216"/>
            </a:xfrm>
            <a:prstGeom prst="frame">
              <a:avLst>
                <a:gd name="adj1" fmla="val 297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래픽 13" descr="커서 단색으로 채워진">
              <a:extLst>
                <a:ext uri="{FF2B5EF4-FFF2-40B4-BE49-F238E27FC236}">
                  <a16:creationId xmlns:a16="http://schemas.microsoft.com/office/drawing/2014/main" id="{420C7BE4-BE80-56A0-CCBE-F42BFC29A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9952440">
              <a:off x="6301159" y="1262205"/>
              <a:ext cx="1216251" cy="121625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FB8C8C2-0C00-AAF0-FABE-4E9908838F0C}"/>
                </a:ext>
              </a:extLst>
            </p:cNvPr>
            <p:cNvSpPr txBox="1"/>
            <p:nvPr/>
          </p:nvSpPr>
          <p:spPr>
            <a:xfrm>
              <a:off x="5572173" y="1195210"/>
              <a:ext cx="33470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HY견명조" panose="02030600000101010101" pitchFamily="18" charset="-127"/>
                  <a:ea typeface="HY견명조" panose="02030600000101010101" pitchFamily="18" charset="-127"/>
                </a:rPr>
                <a:t>검색</a:t>
              </a:r>
            </a:p>
          </p:txBody>
        </p:sp>
      </p:grpSp>
      <p:sp>
        <p:nvSpPr>
          <p:cNvPr id="16" name="액자 15">
            <a:extLst>
              <a:ext uri="{FF2B5EF4-FFF2-40B4-BE49-F238E27FC236}">
                <a16:creationId xmlns:a16="http://schemas.microsoft.com/office/drawing/2014/main" id="{32FDA3D0-8C3D-394C-255C-E9694A4964E5}"/>
              </a:ext>
            </a:extLst>
          </p:cNvPr>
          <p:cNvSpPr/>
          <p:nvPr/>
        </p:nvSpPr>
        <p:spPr>
          <a:xfrm>
            <a:off x="7427374" y="2701329"/>
            <a:ext cx="3497997" cy="4061470"/>
          </a:xfrm>
          <a:prstGeom prst="frame">
            <a:avLst>
              <a:gd name="adj1" fmla="val 165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8" name="그래픽 17" descr="커서 단색으로 채워진">
            <a:extLst>
              <a:ext uri="{FF2B5EF4-FFF2-40B4-BE49-F238E27FC236}">
                <a16:creationId xmlns:a16="http://schemas.microsoft.com/office/drawing/2014/main" id="{16D8B61C-D2FE-8248-413B-24BC3E7A7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913353">
            <a:off x="6226522" y="4502894"/>
            <a:ext cx="1216251" cy="12162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27EF7EA-2A7D-EBC5-3523-CE469B26749C}"/>
              </a:ext>
            </a:extLst>
          </p:cNvPr>
          <p:cNvSpPr txBox="1"/>
          <p:nvPr/>
        </p:nvSpPr>
        <p:spPr>
          <a:xfrm>
            <a:off x="5117137" y="5106340"/>
            <a:ext cx="3347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견명조" panose="02030600000101010101" pitchFamily="18" charset="-127"/>
                <a:ea typeface="HY견명조" panose="02030600000101010101" pitchFamily="18" charset="-127"/>
              </a:rPr>
              <a:t>리스트</a:t>
            </a:r>
          </a:p>
        </p:txBody>
      </p:sp>
    </p:spTree>
    <p:extLst>
      <p:ext uri="{BB962C8B-B14F-4D97-AF65-F5344CB8AC3E}">
        <p14:creationId xmlns:p14="http://schemas.microsoft.com/office/powerpoint/2010/main" val="233662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A6F28E98-E9FF-16B1-62D9-935D769588EB}"/>
              </a:ext>
            </a:extLst>
          </p:cNvPr>
          <p:cNvSpPr/>
          <p:nvPr/>
        </p:nvSpPr>
        <p:spPr>
          <a:xfrm>
            <a:off x="-943753" y="-457590"/>
            <a:ext cx="2590800" cy="2628900"/>
          </a:xfrm>
          <a:prstGeom prst="ellipse">
            <a:avLst/>
          </a:prstGeom>
          <a:solidFill>
            <a:srgbClr val="3965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F77C5F-4513-108F-4DA4-FA741030D805}"/>
              </a:ext>
            </a:extLst>
          </p:cNvPr>
          <p:cNvSpPr txBox="1"/>
          <p:nvPr/>
        </p:nvSpPr>
        <p:spPr>
          <a:xfrm>
            <a:off x="0" y="-223930"/>
            <a:ext cx="1514475" cy="1879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  <a:endParaRPr lang="ko-KR" altLang="en-US" sz="8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HY헤드라인M" panose="02030600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3B3ED7B-83C8-154F-617C-803186D79236}"/>
              </a:ext>
            </a:extLst>
          </p:cNvPr>
          <p:cNvCxnSpPr>
            <a:cxnSpLocks/>
          </p:cNvCxnSpPr>
          <p:nvPr/>
        </p:nvCxnSpPr>
        <p:spPr>
          <a:xfrm>
            <a:off x="5153891" y="870430"/>
            <a:ext cx="7038109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4DC4912-36E5-E40C-D45F-0E0DA198C807}"/>
              </a:ext>
            </a:extLst>
          </p:cNvPr>
          <p:cNvSpPr txBox="1"/>
          <p:nvPr/>
        </p:nvSpPr>
        <p:spPr>
          <a:xfrm>
            <a:off x="1714519" y="639513"/>
            <a:ext cx="3347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HY견명조" panose="02030600000101010101" pitchFamily="18" charset="-127"/>
                <a:ea typeface="HY견명조" panose="02030600000101010101" pitchFamily="18" charset="-127"/>
              </a:rPr>
              <a:t>비교 애플리케이션</a:t>
            </a:r>
            <a:endParaRPr lang="ko-KR" altLang="en-US" sz="28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877ED1F-015B-1F7C-93D7-CDE2160FBA25}"/>
              </a:ext>
            </a:extLst>
          </p:cNvPr>
          <p:cNvGrpSpPr/>
          <p:nvPr/>
        </p:nvGrpSpPr>
        <p:grpSpPr>
          <a:xfrm>
            <a:off x="1065700" y="3614493"/>
            <a:ext cx="4998854" cy="2129774"/>
            <a:chOff x="1065700" y="3614493"/>
            <a:chExt cx="4998854" cy="212977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412DCAF-1AD3-BABC-7873-898D97E4EE24}"/>
                </a:ext>
              </a:extLst>
            </p:cNvPr>
            <p:cNvSpPr/>
            <p:nvPr/>
          </p:nvSpPr>
          <p:spPr>
            <a:xfrm>
              <a:off x="1065700" y="3614493"/>
              <a:ext cx="4998854" cy="2129774"/>
            </a:xfrm>
            <a:prstGeom prst="rect">
              <a:avLst/>
            </a:prstGeom>
            <a:solidFill>
              <a:srgbClr val="94B4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795108B-1094-2846-D6F4-43C123CFF8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5009"/>
            <a:stretch/>
          </p:blipFill>
          <p:spPr>
            <a:xfrm>
              <a:off x="1107472" y="3665327"/>
              <a:ext cx="4921059" cy="2042728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8C3A0D9-14FD-9791-FA34-4C5DF5C42D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85"/>
          <a:stretch/>
        </p:blipFill>
        <p:spPr>
          <a:xfrm>
            <a:off x="1514475" y="1655431"/>
            <a:ext cx="4425369" cy="17569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B9980F-02A4-0ADF-A8A2-B3C690A9098E}"/>
              </a:ext>
            </a:extLst>
          </p:cNvPr>
          <p:cNvSpPr txBox="1"/>
          <p:nvPr/>
        </p:nvSpPr>
        <p:spPr>
          <a:xfrm>
            <a:off x="7454319" y="2870163"/>
            <a:ext cx="6237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대중교통 통합 분실물센터</a:t>
            </a:r>
          </a:p>
        </p:txBody>
      </p:sp>
      <p:pic>
        <p:nvPicPr>
          <p:cNvPr id="14" name="그림 13" descr="텍스트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B66E5670-DC15-6E35-BBFB-ABDE5BA4CE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40"/>
          <a:stretch/>
        </p:blipFill>
        <p:spPr>
          <a:xfrm>
            <a:off x="7454319" y="1073395"/>
            <a:ext cx="3439391" cy="1698134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CE965733-AB63-F6DA-2AF9-7C20B0092D64}"/>
              </a:ext>
            </a:extLst>
          </p:cNvPr>
          <p:cNvGrpSpPr/>
          <p:nvPr/>
        </p:nvGrpSpPr>
        <p:grpSpPr>
          <a:xfrm>
            <a:off x="6677784" y="3614493"/>
            <a:ext cx="5085771" cy="2093562"/>
            <a:chOff x="6677784" y="3614493"/>
            <a:chExt cx="5085771" cy="209356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9D680CF-6267-9199-1956-1E768B2BFAA7}"/>
                </a:ext>
              </a:extLst>
            </p:cNvPr>
            <p:cNvSpPr/>
            <p:nvPr/>
          </p:nvSpPr>
          <p:spPr>
            <a:xfrm>
              <a:off x="6677784" y="3614493"/>
              <a:ext cx="5085771" cy="2093562"/>
            </a:xfrm>
            <a:prstGeom prst="rect">
              <a:avLst/>
            </a:prstGeom>
            <a:solidFill>
              <a:srgbClr val="94B4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DF2958C-DA42-355E-CA19-7E19F08FA9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7336" r="1262"/>
            <a:stretch/>
          </p:blipFill>
          <p:spPr>
            <a:xfrm>
              <a:off x="6725988" y="3691555"/>
              <a:ext cx="4989361" cy="1929715"/>
            </a:xfrm>
            <a:prstGeom prst="rect">
              <a:avLst/>
            </a:prstGeom>
          </p:spPr>
        </p:pic>
      </p:grpSp>
      <p:pic>
        <p:nvPicPr>
          <p:cNvPr id="18" name="그림 17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85409FFF-4DCA-C646-90B7-5A9B2A97CF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145" y="3429000"/>
            <a:ext cx="2768380" cy="2768380"/>
          </a:xfrm>
          <a:prstGeom prst="rect">
            <a:avLst/>
          </a:prstGeom>
        </p:spPr>
      </p:pic>
      <p:pic>
        <p:nvPicPr>
          <p:cNvPr id="23" name="그림 22" descr="텍스트, 폰트, 그래픽, 디자인이(가) 표시된 사진&#10;&#10;자동 생성된 설명">
            <a:extLst>
              <a:ext uri="{FF2B5EF4-FFF2-40B4-BE49-F238E27FC236}">
                <a16:creationId xmlns:a16="http://schemas.microsoft.com/office/drawing/2014/main" id="{3961CE7E-8351-5BAE-3438-5533748979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511" y="3412354"/>
            <a:ext cx="2687232" cy="268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05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362</Words>
  <Application>Microsoft Office PowerPoint</Application>
  <PresentationFormat>와이드스크린</PresentationFormat>
  <Paragraphs>134</Paragraphs>
  <Slides>43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0" baseType="lpstr">
      <vt:lpstr>ADLaM Display</vt:lpstr>
      <vt:lpstr>HY견명조</vt:lpstr>
      <vt:lpstr>HY헤드라인M</vt:lpstr>
      <vt:lpstr>맑은 고딕</vt:lpstr>
      <vt:lpstr>Arial</vt:lpstr>
      <vt:lpstr>Segoe UI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영조 김</dc:creator>
  <cp:lastModifiedBy>405-34</cp:lastModifiedBy>
  <cp:revision>15</cp:revision>
  <dcterms:created xsi:type="dcterms:W3CDTF">2023-10-12T05:04:08Z</dcterms:created>
  <dcterms:modified xsi:type="dcterms:W3CDTF">2023-12-05T01:22:22Z</dcterms:modified>
</cp:coreProperties>
</file>